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60" r:id="rId3"/>
    <p:sldId id="257" r:id="rId5"/>
    <p:sldId id="258" r:id="rId6"/>
    <p:sldId id="274" r:id="rId7"/>
    <p:sldId id="262" r:id="rId8"/>
    <p:sldId id="304" r:id="rId9"/>
    <p:sldId id="306" r:id="rId10"/>
    <p:sldId id="285" r:id="rId11"/>
    <p:sldId id="307" r:id="rId12"/>
    <p:sldId id="277" r:id="rId13"/>
    <p:sldId id="308" r:id="rId14"/>
    <p:sldId id="286" r:id="rId15"/>
    <p:sldId id="287" r:id="rId16"/>
    <p:sldId id="264" r:id="rId17"/>
    <p:sldId id="284" r:id="rId18"/>
  </p:sldIdLst>
  <p:sldSz cx="12192000" cy="6858000"/>
  <p:notesSz cx="6858000" cy="9144000"/>
  <p:embeddedFontLst>
    <p:embeddedFont>
      <p:font typeface="等线 Light" panose="02010600030101010101" pitchFamily="2" charset="-122"/>
      <p:regular r:id="rId22"/>
    </p:embeddedFont>
    <p:embeddedFont>
      <p:font typeface="等线" panose="02010600030101010101" pitchFamily="2" charset="-122"/>
      <p:regular r:id="rId23"/>
      <p:bold r:id="rId24"/>
    </p:embeddedFont>
    <p:embeddedFont>
      <p:font typeface="Open Sans" panose="02010600030101010101" charset="0"/>
      <p:regular r:id="rId25"/>
      <p:bold r:id="rId26"/>
      <p:italic r:id="rId27"/>
      <p:boldItalic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C0C2CC"/>
    <a:srgbClr val="3C0000"/>
    <a:srgbClr val="DB9665"/>
    <a:srgbClr val="C80A28"/>
    <a:srgbClr val="FFEB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3" d="100"/>
          <a:sy n="43" d="100"/>
        </p:scale>
        <p:origin x="720" y="54"/>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7625F-0969-4911-BE27-ED7523EFCB8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DED25-396D-4A57-9C65-9185194B363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EDED25-396D-4A57-9C65-9185194B363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EDED25-396D-4A57-9C65-9185194B363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EDED25-396D-4A57-9C65-9185194B363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EDED25-396D-4A57-9C65-9185194B363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EDED25-396D-4A57-9C65-9185194B363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EDED25-396D-4A57-9C65-9185194B363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EDED25-396D-4A57-9C65-9185194B363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6C68E7-F3F1-46EB-A7D7-1BFF54ED68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67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p:checker/>
      </p:transition>
    </mc:Choice>
    <mc:Fallback>
      <p:transition spd="slow">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699638" y="1254560"/>
            <a:ext cx="2798804" cy="24808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 calcmode="lin" valueType="num">
                                      <p:cBhvr>
                                        <p:cTn id="9" dur="750" fill="hold"/>
                                        <p:tgtEl>
                                          <p:spTgt spid="3"/>
                                        </p:tgtEl>
                                        <p:attrNameLst>
                                          <p:attrName>style.rotation</p:attrName>
                                        </p:attrNameLst>
                                      </p:cBhvr>
                                      <p:tavLst>
                                        <p:tav tm="0">
                                          <p:val>
                                            <p:fltVal val="360"/>
                                          </p:val>
                                        </p:tav>
                                        <p:tav tm="100000">
                                          <p:val>
                                            <p:fltVal val="0"/>
                                          </p:val>
                                        </p:tav>
                                      </p:tavLst>
                                    </p:anim>
                                    <p:animEffect transition="in" filter="fade">
                                      <p:cBhvr>
                                        <p:cTn id="10"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2" name="图文框 1"/>
          <p:cNvSpPr/>
          <p:nvPr userDrawn="1"/>
        </p:nvSpPr>
        <p:spPr>
          <a:xfrm>
            <a:off x="488950" y="514498"/>
            <a:ext cx="11214100" cy="5886301"/>
          </a:xfrm>
          <a:prstGeom prst="frame">
            <a:avLst>
              <a:gd name="adj1" fmla="val 16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直角三角形 3"/>
          <p:cNvSpPr/>
          <p:nvPr userDrawn="1"/>
        </p:nvSpPr>
        <p:spPr>
          <a:xfrm>
            <a:off x="8331199" y="316040"/>
            <a:ext cx="112713" cy="198459"/>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userDrawn="1"/>
        </p:nvSpPr>
        <p:spPr>
          <a:xfrm flipH="1">
            <a:off x="3748088" y="316040"/>
            <a:ext cx="112713" cy="198459"/>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3860800" y="316041"/>
            <a:ext cx="4470400" cy="492079"/>
          </a:xfrm>
          <a:prstGeom prst="rect">
            <a:avLst/>
          </a:prstGeom>
          <a:solidFill>
            <a:srgbClr val="C80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300" normalizeH="0" baseline="0" noProof="0" dirty="0">
              <a:ln>
                <a:noFill/>
              </a:ln>
              <a:solidFill>
                <a:schemeClr val="bg1"/>
              </a:solidFill>
              <a:effectLst/>
              <a:uLnTx/>
              <a:uFillTx/>
            </a:endParaRPr>
          </a:p>
        </p:txBody>
      </p:sp>
      <p:sp>
        <p:nvSpPr>
          <p:cNvPr id="7" name="文本占位符 8"/>
          <p:cNvSpPr>
            <a:spLocks noGrp="1"/>
          </p:cNvSpPr>
          <p:nvPr>
            <p:ph type="body" sz="quarter" idx="10" hasCustomPrompt="1"/>
          </p:nvPr>
        </p:nvSpPr>
        <p:spPr>
          <a:xfrm>
            <a:off x="3860799" y="312821"/>
            <a:ext cx="4470400" cy="498518"/>
          </a:xfrm>
          <a:prstGeom prst="rect">
            <a:avLst/>
          </a:prstGeom>
        </p:spPr>
        <p:txBody>
          <a:bodyPr anchor="ctr"/>
          <a:lstStyle>
            <a:lvl1pPr marL="0" indent="0" algn="ctr">
              <a:lnSpc>
                <a:spcPct val="100000"/>
              </a:lnSpc>
              <a:spcBef>
                <a:spcPts val="0"/>
              </a:spcBef>
              <a:buNone/>
              <a:defRPr sz="2800">
                <a:solidFill>
                  <a:schemeClr val="bg1"/>
                </a:solidFill>
              </a:defRPr>
            </a:lvl1pPr>
          </a:lstStyle>
          <a:p>
            <a:pPr lvl="0"/>
            <a:r>
              <a:rPr lang="zh-CN" altLang="en-US" dirty="0"/>
              <a:t>请在此处添加标题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3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outVertical)">
                                      <p:cBhvr>
                                        <p:cTn id="7" dur="500"/>
                                        <p:tgtEl>
                                          <p:spTgt spid="7">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build="p">
        <p:tmplLst>
          <p:tmpl lvl="1">
            <p:tnLst>
              <p:par>
                <p:cTn presetID="16" presetClass="entr" presetSubtype="37"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barn(outVertical)">
                      <p:cBhvr>
                        <p:cTn dur="500"/>
                        <p:tgtEl>
                          <p:spTgt spid="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3.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6"/>
          <a:stretch>
            <a:fillRect/>
          </a:stretch>
        </p:blipFill>
        <p:spPr>
          <a:xfrm>
            <a:off x="0" y="0"/>
            <a:ext cx="12194168"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tags" Target="../tags/tag3.xml"/><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0" Type="http://schemas.openxmlformats.org/officeDocument/2006/relationships/notesSlide" Target="../notesSlides/notesSlide9.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文本框 10"/>
          <p:cNvSpPr txBox="1"/>
          <p:nvPr>
            <p:custDataLst>
              <p:tags r:id="rId1"/>
            </p:custDataLst>
          </p:nvPr>
        </p:nvSpPr>
        <p:spPr>
          <a:xfrm>
            <a:off x="4479290" y="2659058"/>
            <a:ext cx="3233420" cy="1014730"/>
          </a:xfrm>
          <a:prstGeom prst="rect">
            <a:avLst/>
          </a:prstGeom>
          <a:noFill/>
        </p:spPr>
        <p:txBody>
          <a:bodyPr wrap="none" rtlCol="0">
            <a:spAutoFit/>
          </a:bodyPr>
          <a:lstStyle/>
          <a:p>
            <a:pPr algn="ctr"/>
            <a:r>
              <a:rPr lang="zh-CN" altLang="en-US" sz="6000" b="1" dirty="0">
                <a:solidFill>
                  <a:srgbClr val="C00000"/>
                </a:solidFill>
              </a:rPr>
              <a:t>代码战争</a:t>
            </a:r>
            <a:endParaRPr lang="zh-CN" altLang="en-US" sz="6000" b="1" dirty="0">
              <a:solidFill>
                <a:srgbClr val="C00000"/>
              </a:solidFill>
            </a:endParaRPr>
          </a:p>
        </p:txBody>
      </p:sp>
      <p:sp>
        <p:nvSpPr>
          <p:cNvPr id="14" name="PA_文本框 13"/>
          <p:cNvSpPr txBox="1"/>
          <p:nvPr>
            <p:custDataLst>
              <p:tags r:id="rId2"/>
            </p:custDataLst>
          </p:nvPr>
        </p:nvSpPr>
        <p:spPr>
          <a:xfrm>
            <a:off x="5661660" y="4276589"/>
            <a:ext cx="868680" cy="645160"/>
          </a:xfrm>
          <a:prstGeom prst="rect">
            <a:avLst/>
          </a:prstGeom>
          <a:noFill/>
        </p:spPr>
        <p:txBody>
          <a:bodyPr wrap="none" rtlCol="0">
            <a:spAutoFit/>
          </a:bodyPr>
          <a:lstStyle/>
          <a:p>
            <a:pPr algn="ctr"/>
            <a:r>
              <a:rPr lang="zh-CN" altLang="en-US" sz="1200" spc="600" dirty="0">
                <a:solidFill>
                  <a:srgbClr val="C00000"/>
                </a:solidFill>
              </a:rPr>
              <a:t>胡海洋</a:t>
            </a:r>
            <a:endParaRPr lang="zh-CN" altLang="en-US" sz="1200" spc="600" dirty="0">
              <a:solidFill>
                <a:srgbClr val="C00000"/>
              </a:solidFill>
            </a:endParaRPr>
          </a:p>
          <a:p>
            <a:pPr algn="ctr"/>
            <a:r>
              <a:rPr lang="zh-CN" altLang="en-US" sz="1200" spc="600" dirty="0">
                <a:solidFill>
                  <a:srgbClr val="C00000"/>
                </a:solidFill>
              </a:rPr>
              <a:t>汝兴隆</a:t>
            </a:r>
            <a:endParaRPr lang="zh-CN" altLang="en-US" sz="1200" spc="600" dirty="0">
              <a:solidFill>
                <a:srgbClr val="C00000"/>
              </a:solidFill>
            </a:endParaRPr>
          </a:p>
          <a:p>
            <a:pPr algn="ctr"/>
            <a:r>
              <a:rPr lang="zh-CN" altLang="en-US" sz="1200" spc="600" dirty="0">
                <a:solidFill>
                  <a:srgbClr val="C00000"/>
                </a:solidFill>
              </a:rPr>
              <a:t>栗子谦</a:t>
            </a:r>
            <a:endParaRPr lang="zh-CN" altLang="en-US" sz="1200" spc="600" dirty="0">
              <a:solidFill>
                <a:srgbClr val="C00000"/>
              </a:solidFill>
            </a:endParaRPr>
          </a:p>
        </p:txBody>
      </p:sp>
      <p:pic>
        <p:nvPicPr>
          <p:cNvPr id="2" name="PA_rickwakeman - The Granary Canon">
            <a:hlinkClick r:id="" action="ppaction://media"/>
          </p:cNvPr>
          <p:cNvPicPr>
            <a:picLocks noChangeAspect="1"/>
          </p:cNvPicPr>
          <p:nvPr>
            <a:audi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594255" y="6382808"/>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6" presetClass="entr" presetSubtype="37"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outVertic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remove" display="0">
                  <p:stCondLst>
                    <p:cond delay="indefinite"/>
                  </p:stCondLst>
                  <p:endCondLst>
                    <p:cond evt="onStopAudio" delay="0">
                      <p:tgtEl>
                        <p:sldTgt/>
                      </p:tgtEl>
                    </p:cond>
                  </p:endCondLst>
                </p:cTn>
                <p:tgtEl>
                  <p:spTgt spid="2"/>
                </p:tgtEl>
              </p:cMediaNode>
            </p:audio>
          </p:childTnLst>
        </p:cTn>
      </p:par>
    </p:tnLst>
    <p:bldLst>
      <p:bldP spid="11"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文本占位符 385"/>
          <p:cNvSpPr>
            <a:spLocks noGrp="1"/>
          </p:cNvSpPr>
          <p:nvPr>
            <p:ph type="body" sz="quarter" idx="10"/>
          </p:nvPr>
        </p:nvSpPr>
        <p:spPr/>
        <p:txBody>
          <a:bodyPr/>
          <a:lstStyle/>
          <a:p>
            <a:r>
              <a:rPr lang="zh-CN" altLang="en-US" dirty="0"/>
              <a:t>所用技术</a:t>
            </a:r>
            <a:endParaRPr lang="zh-CN" altLang="en-US" dirty="0"/>
          </a:p>
        </p:txBody>
      </p:sp>
      <p:sp>
        <p:nvSpPr>
          <p:cNvPr id="383" name="文本框 382"/>
          <p:cNvSpPr txBox="1"/>
          <p:nvPr/>
        </p:nvSpPr>
        <p:spPr>
          <a:xfrm>
            <a:off x="989965" y="2200910"/>
            <a:ext cx="3705225" cy="2030095"/>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rPr>
              <a:t>The Navigation System allows you to create characters which can navigate the game world. It gives your characters the ability to understand that they need to take stairs to reach second floor, or to jump to get over a ditch. </a:t>
            </a:r>
            <a:endParaRPr lang="zh-CN" altLang="en-US" sz="1400" dirty="0">
              <a:solidFill>
                <a:schemeClr val="tx1">
                  <a:lumMod val="75000"/>
                  <a:lumOff val="25000"/>
                </a:schemeClr>
              </a:solidFill>
            </a:endParaRPr>
          </a:p>
        </p:txBody>
      </p:sp>
      <p:sp>
        <p:nvSpPr>
          <p:cNvPr id="384" name="Rectangle 36"/>
          <p:cNvSpPr>
            <a:spLocks noChangeArrowheads="1"/>
          </p:cNvSpPr>
          <p:nvPr/>
        </p:nvSpPr>
        <p:spPr bwMode="auto">
          <a:xfrm>
            <a:off x="990112" y="1473730"/>
            <a:ext cx="15036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srgbClr val="DB9665"/>
                </a:solidFill>
                <a:latin typeface="+mn-ea"/>
                <a:sym typeface="Arial" panose="020B0604020202090204" pitchFamily="34" charset="0"/>
              </a:rPr>
              <a:t>Navigation</a:t>
            </a:r>
            <a:r>
              <a:rPr lang="zh-CN" altLang="en-US" sz="2000" b="1" dirty="0">
                <a:solidFill>
                  <a:srgbClr val="DB9665"/>
                </a:solidFill>
                <a:latin typeface="+mn-ea"/>
                <a:sym typeface="Arial" panose="020B0604020202090204" pitchFamily="34" charset="0"/>
              </a:rPr>
              <a:t>：</a:t>
            </a:r>
            <a:endParaRPr lang="zh-CN" altLang="en-US" sz="2000" b="1" dirty="0">
              <a:solidFill>
                <a:srgbClr val="DB9665"/>
              </a:solidFill>
              <a:latin typeface="+mn-ea"/>
              <a:sym typeface="Arial" panose="020B0604020202090204" pitchFamily="34" charset="0"/>
            </a:endParaRPr>
          </a:p>
        </p:txBody>
      </p:sp>
      <p:pic>
        <p:nvPicPr>
          <p:cNvPr id="3" name="图片 2" descr="截屏2020-12-03 下午9.19.06"/>
          <p:cNvPicPr>
            <a:picLocks noChangeAspect="1"/>
          </p:cNvPicPr>
          <p:nvPr/>
        </p:nvPicPr>
        <p:blipFill>
          <a:blip r:embed="rId1"/>
          <a:stretch>
            <a:fillRect/>
          </a:stretch>
        </p:blipFill>
        <p:spPr>
          <a:xfrm>
            <a:off x="5293360" y="1473835"/>
            <a:ext cx="5174615" cy="3353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wipe(left)">
                                      <p:cBhvr>
                                        <p:cTn id="7" dur="750"/>
                                        <p:tgtEl>
                                          <p:spTgt spid="3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3"/>
                                        </p:tgtEl>
                                        <p:attrNameLst>
                                          <p:attrName>style.visibility</p:attrName>
                                        </p:attrNameLst>
                                      </p:cBhvr>
                                      <p:to>
                                        <p:strVal val="visible"/>
                                      </p:to>
                                    </p:set>
                                    <p:animEffect transition="in" filter="wipe(left)">
                                      <p:cBhvr>
                                        <p:cTn id="10" dur="750"/>
                                        <p:tgtEl>
                                          <p:spTgt spid="38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文本占位符 385"/>
          <p:cNvSpPr>
            <a:spLocks noGrp="1"/>
          </p:cNvSpPr>
          <p:nvPr>
            <p:ph type="body" sz="quarter" idx="10"/>
          </p:nvPr>
        </p:nvSpPr>
        <p:spPr/>
        <p:txBody>
          <a:bodyPr/>
          <a:lstStyle/>
          <a:p>
            <a:r>
              <a:rPr lang="zh-CN" altLang="en-US" dirty="0"/>
              <a:t>所用技术</a:t>
            </a:r>
            <a:endParaRPr lang="zh-CN" altLang="en-US" dirty="0"/>
          </a:p>
        </p:txBody>
      </p:sp>
      <p:sp>
        <p:nvSpPr>
          <p:cNvPr id="383" name="文本框 382"/>
          <p:cNvSpPr txBox="1"/>
          <p:nvPr/>
        </p:nvSpPr>
        <p:spPr>
          <a:xfrm>
            <a:off x="989965" y="2200910"/>
            <a:ext cx="3961765" cy="737235"/>
          </a:xfrm>
          <a:prstGeom prst="rect">
            <a:avLst/>
          </a:prstGeom>
          <a:noFill/>
        </p:spPr>
        <p:txBody>
          <a:bodyPr wrap="square" rtlCol="0">
            <a:spAutoFit/>
          </a:bodyPr>
          <a:lstStyle/>
          <a:p>
            <a:pPr algn="just">
              <a:lnSpc>
                <a:spcPct val="150000"/>
              </a:lnSpc>
            </a:pPr>
            <a:r>
              <a:rPr lang="zh-CN" altLang="en-US" sz="1400" dirty="0">
                <a:solidFill>
                  <a:schemeClr val="tx1">
                    <a:lumMod val="75000"/>
                    <a:lumOff val="25000"/>
                  </a:schemeClr>
                </a:solidFill>
              </a:rPr>
              <a:t>序列化就是指把对象转换为字节序列的过程</a:t>
            </a:r>
            <a:endParaRPr lang="zh-CN" altLang="en-US" sz="1400" dirty="0">
              <a:solidFill>
                <a:schemeClr val="tx1">
                  <a:lumMod val="75000"/>
                  <a:lumOff val="25000"/>
                </a:schemeClr>
              </a:solidFill>
            </a:endParaRPr>
          </a:p>
          <a:p>
            <a:pPr algn="just">
              <a:lnSpc>
                <a:spcPct val="150000"/>
              </a:lnSpc>
            </a:pPr>
            <a:r>
              <a:rPr lang="zh-CN" altLang="en-US" sz="1400" dirty="0">
                <a:solidFill>
                  <a:schemeClr val="tx1">
                    <a:lumMod val="75000"/>
                    <a:lumOff val="25000"/>
                  </a:schemeClr>
                </a:solidFill>
              </a:rPr>
              <a:t>反序列化就是指把字节序列恢复为对象的过程。</a:t>
            </a:r>
            <a:endParaRPr lang="zh-CN" altLang="en-US" sz="1400" dirty="0">
              <a:solidFill>
                <a:schemeClr val="tx1">
                  <a:lumMod val="75000"/>
                  <a:lumOff val="25000"/>
                </a:schemeClr>
              </a:solidFill>
            </a:endParaRPr>
          </a:p>
        </p:txBody>
      </p:sp>
      <p:sp>
        <p:nvSpPr>
          <p:cNvPr id="384" name="Rectangle 36"/>
          <p:cNvSpPr>
            <a:spLocks noChangeArrowheads="1"/>
          </p:cNvSpPr>
          <p:nvPr/>
        </p:nvSpPr>
        <p:spPr bwMode="auto">
          <a:xfrm>
            <a:off x="990112" y="1473730"/>
            <a:ext cx="22199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DB9665"/>
                </a:solidFill>
                <a:latin typeface="+mn-ea"/>
                <a:sym typeface="Arial" panose="020B0604020202090204" pitchFamily="34" charset="0"/>
              </a:rPr>
              <a:t>序列化与反序列化</a:t>
            </a:r>
            <a:endParaRPr lang="zh-CN" altLang="en-US" sz="2000" b="1" dirty="0">
              <a:solidFill>
                <a:srgbClr val="DB9665"/>
              </a:solidFill>
              <a:latin typeface="+mn-ea"/>
              <a:sym typeface="Arial" panose="020B0604020202090204" pitchFamily="34" charset="0"/>
            </a:endParaRPr>
          </a:p>
        </p:txBody>
      </p:sp>
      <p:pic>
        <p:nvPicPr>
          <p:cNvPr id="4" name="图片 3" descr="截屏2020-12-03 下午9.29.08"/>
          <p:cNvPicPr>
            <a:picLocks noChangeAspect="1"/>
          </p:cNvPicPr>
          <p:nvPr/>
        </p:nvPicPr>
        <p:blipFill>
          <a:blip r:embed="rId1"/>
          <a:stretch>
            <a:fillRect/>
          </a:stretch>
        </p:blipFill>
        <p:spPr>
          <a:xfrm>
            <a:off x="5645150" y="2200910"/>
            <a:ext cx="5545455" cy="222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wipe(left)">
                                      <p:cBhvr>
                                        <p:cTn id="7" dur="750"/>
                                        <p:tgtEl>
                                          <p:spTgt spid="3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3"/>
                                        </p:tgtEl>
                                        <p:attrNameLst>
                                          <p:attrName>style.visibility</p:attrName>
                                        </p:attrNameLst>
                                      </p:cBhvr>
                                      <p:to>
                                        <p:strVal val="visible"/>
                                      </p:to>
                                    </p:set>
                                    <p:animEffect transition="in" filter="wipe(left)">
                                      <p:cBhvr>
                                        <p:cTn id="10" dur="750"/>
                                        <p:tgtEl>
                                          <p:spTgt spid="38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图文框 30"/>
          <p:cNvSpPr/>
          <p:nvPr/>
        </p:nvSpPr>
        <p:spPr>
          <a:xfrm>
            <a:off x="2393482" y="3971705"/>
            <a:ext cx="7405036" cy="1388894"/>
          </a:xfrm>
          <a:prstGeom prst="frame">
            <a:avLst>
              <a:gd name="adj1" fmla="val 6559"/>
            </a:avLst>
          </a:prstGeom>
          <a:solidFill>
            <a:srgbClr val="DB9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4709161" y="4124751"/>
            <a:ext cx="2773680" cy="82994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300" normalizeH="0" baseline="0" noProof="0" dirty="0">
                <a:ln>
                  <a:noFill/>
                </a:ln>
                <a:solidFill>
                  <a:srgbClr val="3C0000"/>
                </a:solidFill>
                <a:effectLst/>
                <a:uLnTx/>
                <a:uFillTx/>
              </a:rPr>
              <a:t>效果演示</a:t>
            </a:r>
            <a:endParaRPr kumimoji="0" lang="zh-CN" altLang="en-US" sz="4800" b="0" i="0" u="none" strike="noStrike" kern="0" cap="none" spc="300" normalizeH="0" baseline="0" noProof="0" dirty="0">
              <a:ln>
                <a:noFill/>
              </a:ln>
              <a:solidFill>
                <a:srgbClr val="3C0000"/>
              </a:solidFill>
              <a:effectLst/>
              <a:uLnTx/>
              <a:uFillTx/>
            </a:endParaRPr>
          </a:p>
        </p:txBody>
      </p:sp>
      <p:sp>
        <p:nvSpPr>
          <p:cNvPr id="6" name="文本框 5"/>
          <p:cNvSpPr txBox="1"/>
          <p:nvPr/>
        </p:nvSpPr>
        <p:spPr>
          <a:xfrm>
            <a:off x="5790468" y="1950819"/>
            <a:ext cx="611065" cy="1015663"/>
          </a:xfrm>
          <a:prstGeom prst="rect">
            <a:avLst/>
          </a:prstGeom>
          <a:noFill/>
        </p:spPr>
        <p:txBody>
          <a:bodyPr wrap="none" rtlCol="0">
            <a:spAutoFit/>
          </a:bodyPr>
          <a:lstStyle/>
          <a:p>
            <a:pPr algn="ctr"/>
            <a:r>
              <a:rPr lang="en-US" altLang="zh-CN" sz="6000" b="1" dirty="0">
                <a:solidFill>
                  <a:srgbClr val="C00000"/>
                </a:solidFill>
              </a:rPr>
              <a:t>3</a:t>
            </a:r>
            <a:endParaRPr lang="zh-CN" altLang="en-US" sz="60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14:vortex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heel(1)">
                                      <p:cBhvr>
                                        <p:cTn id="11" dur="1000"/>
                                        <p:tgtEl>
                                          <p:spTgt spid="31"/>
                                        </p:tgtEl>
                                      </p:cBhvr>
                                    </p:animEffect>
                                  </p:childTnLst>
                                </p:cTn>
                              </p:par>
                            </p:childTnLst>
                          </p:cTn>
                        </p:par>
                        <p:par>
                          <p:cTn id="12" fill="hold">
                            <p:stCondLst>
                              <p:cond delay="1500"/>
                            </p:stCondLst>
                            <p:childTnLst>
                              <p:par>
                                <p:cTn id="13" presetID="16" presetClass="entr" presetSubtype="37"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图文框 30"/>
          <p:cNvSpPr/>
          <p:nvPr/>
        </p:nvSpPr>
        <p:spPr>
          <a:xfrm>
            <a:off x="2393482" y="3971705"/>
            <a:ext cx="7405036" cy="1388894"/>
          </a:xfrm>
          <a:prstGeom prst="frame">
            <a:avLst>
              <a:gd name="adj1" fmla="val 6559"/>
            </a:avLst>
          </a:prstGeom>
          <a:solidFill>
            <a:srgbClr val="DB9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4709161" y="4124751"/>
            <a:ext cx="2773680" cy="82994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300" normalizeH="0" baseline="0" noProof="0" dirty="0">
                <a:ln>
                  <a:noFill/>
                </a:ln>
                <a:solidFill>
                  <a:srgbClr val="3C0000"/>
                </a:solidFill>
                <a:effectLst/>
                <a:uLnTx/>
                <a:uFillTx/>
              </a:rPr>
              <a:t>成员分工</a:t>
            </a:r>
            <a:endParaRPr kumimoji="0" lang="zh-CN" altLang="en-US" sz="4800" b="0" i="0" u="none" strike="noStrike" kern="0" cap="none" spc="300" normalizeH="0" baseline="0" noProof="0" dirty="0">
              <a:ln>
                <a:noFill/>
              </a:ln>
              <a:solidFill>
                <a:srgbClr val="3C0000"/>
              </a:solidFill>
              <a:effectLst/>
              <a:uLnTx/>
              <a:uFillTx/>
            </a:endParaRPr>
          </a:p>
        </p:txBody>
      </p:sp>
      <p:sp>
        <p:nvSpPr>
          <p:cNvPr id="6" name="文本框 5"/>
          <p:cNvSpPr txBox="1"/>
          <p:nvPr/>
        </p:nvSpPr>
        <p:spPr>
          <a:xfrm>
            <a:off x="5790468" y="1950819"/>
            <a:ext cx="611065" cy="1015663"/>
          </a:xfrm>
          <a:prstGeom prst="rect">
            <a:avLst/>
          </a:prstGeom>
          <a:noFill/>
        </p:spPr>
        <p:txBody>
          <a:bodyPr wrap="none" rtlCol="0">
            <a:spAutoFit/>
          </a:bodyPr>
          <a:lstStyle/>
          <a:p>
            <a:pPr algn="ctr"/>
            <a:r>
              <a:rPr lang="en-US" altLang="zh-CN" sz="6000" b="1" dirty="0">
                <a:solidFill>
                  <a:srgbClr val="C00000"/>
                </a:solidFill>
              </a:rPr>
              <a:t>4</a:t>
            </a:r>
            <a:endParaRPr lang="zh-CN" altLang="en-US" sz="60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14:vortex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heel(1)">
                                      <p:cBhvr>
                                        <p:cTn id="11" dur="1000"/>
                                        <p:tgtEl>
                                          <p:spTgt spid="31"/>
                                        </p:tgtEl>
                                      </p:cBhvr>
                                    </p:animEffect>
                                  </p:childTnLst>
                                </p:cTn>
                              </p:par>
                            </p:childTnLst>
                          </p:cTn>
                        </p:par>
                        <p:par>
                          <p:cTn id="12" fill="hold">
                            <p:stCondLst>
                              <p:cond delay="1500"/>
                            </p:stCondLst>
                            <p:childTnLst>
                              <p:par>
                                <p:cTn id="13" presetID="16" presetClass="entr" presetSubtype="37"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0"/>
          </p:nvPr>
        </p:nvSpPr>
        <p:spPr/>
        <p:txBody>
          <a:bodyPr/>
          <a:lstStyle/>
          <a:p>
            <a:r>
              <a:rPr lang="zh-CN" altLang="en-US" dirty="0"/>
              <a:t>成员分工</a:t>
            </a:r>
            <a:endParaRPr lang="zh-CN" altLang="en-US" dirty="0"/>
          </a:p>
        </p:txBody>
      </p:sp>
      <p:grpSp>
        <p:nvGrpSpPr>
          <p:cNvPr id="2" name="组合 1"/>
          <p:cNvGrpSpPr/>
          <p:nvPr/>
        </p:nvGrpSpPr>
        <p:grpSpPr>
          <a:xfrm>
            <a:off x="4197985" y="2525395"/>
            <a:ext cx="3796030" cy="1085215"/>
            <a:chOff x="4150" y="3054"/>
            <a:chExt cx="4550" cy="1709"/>
          </a:xfrm>
        </p:grpSpPr>
        <p:sp>
          <p:nvSpPr>
            <p:cNvPr id="9" name="TextBox 8"/>
            <p:cNvSpPr txBox="1"/>
            <p:nvPr/>
          </p:nvSpPr>
          <p:spPr>
            <a:xfrm>
              <a:off x="4150" y="3054"/>
              <a:ext cx="1371"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chemeClr val="tx1">
                      <a:lumMod val="75000"/>
                      <a:lumOff val="25000"/>
                    </a:schemeClr>
                  </a:solidFill>
                  <a:latin typeface="+mn-ea"/>
                </a:defRPr>
              </a:lvl1pPr>
            </a:lstStyle>
            <a:p>
              <a:r>
                <a:rPr lang="zh-CN" altLang="en-US" sz="1800" dirty="0">
                  <a:solidFill>
                    <a:srgbClr val="3C0000"/>
                  </a:solidFill>
                </a:rPr>
                <a:t>胡海洋</a:t>
              </a:r>
              <a:endParaRPr lang="zh-CN" altLang="en-US" sz="1800" dirty="0">
                <a:solidFill>
                  <a:srgbClr val="3C0000"/>
                </a:solidFill>
              </a:endParaRPr>
            </a:p>
          </p:txBody>
        </p:sp>
        <p:cxnSp>
          <p:nvCxnSpPr>
            <p:cNvPr id="10" name="直接连接符 9"/>
            <p:cNvCxnSpPr/>
            <p:nvPr/>
          </p:nvCxnSpPr>
          <p:spPr>
            <a:xfrm>
              <a:off x="4313" y="3684"/>
              <a:ext cx="4387" cy="0"/>
            </a:xfrm>
            <a:prstGeom prst="line">
              <a:avLst/>
            </a:prstGeom>
            <a:ln w="190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50" y="3747"/>
              <a:ext cx="4550" cy="1016"/>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latin typeface="+mn-ea"/>
                </a:rPr>
                <a:t>项目功能的构思；类的编写；界面的大致布局；文件的保存与读取。</a:t>
              </a:r>
              <a:endParaRPr lang="zh-CN" altLang="en-US" sz="1200" dirty="0">
                <a:solidFill>
                  <a:schemeClr val="tx1">
                    <a:lumMod val="75000"/>
                    <a:lumOff val="25000"/>
                  </a:schemeClr>
                </a:solidFill>
                <a:latin typeface="+mn-ea"/>
              </a:endParaRPr>
            </a:p>
          </p:txBody>
        </p:sp>
      </p:grpSp>
      <p:grpSp>
        <p:nvGrpSpPr>
          <p:cNvPr id="4" name="组合 3"/>
          <p:cNvGrpSpPr/>
          <p:nvPr/>
        </p:nvGrpSpPr>
        <p:grpSpPr>
          <a:xfrm>
            <a:off x="4197350" y="3896360"/>
            <a:ext cx="3797300" cy="1053465"/>
            <a:chOff x="12512" y="3104"/>
            <a:chExt cx="4550" cy="1659"/>
          </a:xfrm>
        </p:grpSpPr>
        <p:sp>
          <p:nvSpPr>
            <p:cNvPr id="22" name="TextBox 21"/>
            <p:cNvSpPr txBox="1"/>
            <p:nvPr/>
          </p:nvSpPr>
          <p:spPr>
            <a:xfrm>
              <a:off x="12512" y="3104"/>
              <a:ext cx="1371"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chemeClr val="tx1">
                      <a:lumMod val="75000"/>
                      <a:lumOff val="25000"/>
                    </a:schemeClr>
                  </a:solidFill>
                  <a:latin typeface="+mn-ea"/>
                </a:defRPr>
              </a:lvl1pPr>
            </a:lstStyle>
            <a:p>
              <a:r>
                <a:rPr lang="zh-CN" altLang="en-US" sz="1800" dirty="0">
                  <a:solidFill>
                    <a:srgbClr val="3C0000"/>
                  </a:solidFill>
                </a:rPr>
                <a:t>汝兴隆</a:t>
              </a:r>
              <a:endParaRPr lang="zh-CN" altLang="en-US" sz="1800" dirty="0">
                <a:solidFill>
                  <a:srgbClr val="3C0000"/>
                </a:solidFill>
              </a:endParaRPr>
            </a:p>
          </p:txBody>
        </p:sp>
        <p:cxnSp>
          <p:nvCxnSpPr>
            <p:cNvPr id="23" name="直接连接符 22"/>
            <p:cNvCxnSpPr/>
            <p:nvPr/>
          </p:nvCxnSpPr>
          <p:spPr>
            <a:xfrm>
              <a:off x="12668" y="3684"/>
              <a:ext cx="4387" cy="0"/>
            </a:xfrm>
            <a:prstGeom prst="line">
              <a:avLst/>
            </a:prstGeom>
            <a:ln w="190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2512" y="3747"/>
              <a:ext cx="4550" cy="1016"/>
            </a:xfrm>
            <a:prstGeom prst="rect">
              <a:avLst/>
            </a:prstGeom>
            <a:noFill/>
          </p:spPr>
          <p:txBody>
            <a:bodyPr wrap="square" rtlCol="0">
              <a:spAutoFit/>
            </a:bodyPr>
            <a:lstStyle/>
            <a:p>
              <a:pPr algn="just">
                <a:lnSpc>
                  <a:spcPct val="150000"/>
                </a:lnSpc>
              </a:pPr>
              <a:r>
                <a:rPr lang="en-US" altLang="zh-CN" sz="1200" dirty="0">
                  <a:solidFill>
                    <a:schemeClr val="tx1">
                      <a:lumMod val="75000"/>
                      <a:lumOff val="25000"/>
                    </a:schemeClr>
                  </a:solidFill>
                  <a:latin typeface="+mn-ea"/>
                </a:rPr>
                <a:t>XML</a:t>
              </a:r>
              <a:r>
                <a:rPr lang="zh-CN" altLang="en-US" sz="1200" dirty="0">
                  <a:solidFill>
                    <a:schemeClr val="tx1">
                      <a:lumMod val="75000"/>
                      <a:lumOff val="25000"/>
                    </a:schemeClr>
                  </a:solidFill>
                  <a:latin typeface="+mn-ea"/>
                </a:rPr>
                <a:t>文件的编写；界面的优化；游戏完成后最终结果的测试。</a:t>
              </a:r>
              <a:endParaRPr lang="zh-CN" altLang="en-US" sz="1200" dirty="0">
                <a:solidFill>
                  <a:schemeClr val="tx1">
                    <a:lumMod val="75000"/>
                    <a:lumOff val="25000"/>
                  </a:schemeClr>
                </a:solidFill>
                <a:latin typeface="+mn-ea"/>
              </a:endParaRPr>
            </a:p>
          </p:txBody>
        </p:sp>
      </p:grpSp>
      <p:grpSp>
        <p:nvGrpSpPr>
          <p:cNvPr id="3" name="组合 2"/>
          <p:cNvGrpSpPr/>
          <p:nvPr/>
        </p:nvGrpSpPr>
        <p:grpSpPr>
          <a:xfrm>
            <a:off x="4197350" y="5235575"/>
            <a:ext cx="3797300" cy="790575"/>
            <a:chOff x="4150" y="6544"/>
            <a:chExt cx="4550" cy="1245"/>
          </a:xfrm>
        </p:grpSpPr>
        <p:sp>
          <p:nvSpPr>
            <p:cNvPr id="16" name="TextBox 15"/>
            <p:cNvSpPr txBox="1"/>
            <p:nvPr/>
          </p:nvSpPr>
          <p:spPr>
            <a:xfrm>
              <a:off x="4150" y="6544"/>
              <a:ext cx="1371"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chemeClr val="tx1">
                      <a:lumMod val="75000"/>
                      <a:lumOff val="25000"/>
                    </a:schemeClr>
                  </a:solidFill>
                  <a:latin typeface="+mn-ea"/>
                </a:defRPr>
              </a:lvl1pPr>
            </a:lstStyle>
            <a:p>
              <a:r>
                <a:rPr lang="zh-CN" altLang="en-US" sz="1800" dirty="0">
                  <a:solidFill>
                    <a:srgbClr val="3C0000"/>
                  </a:solidFill>
                </a:rPr>
                <a:t>栗子谦</a:t>
              </a:r>
              <a:endParaRPr lang="zh-CN" altLang="en-US" sz="1800" dirty="0">
                <a:solidFill>
                  <a:srgbClr val="3C0000"/>
                </a:solidFill>
              </a:endParaRPr>
            </a:p>
          </p:txBody>
        </p:sp>
        <p:cxnSp>
          <p:nvCxnSpPr>
            <p:cNvPr id="17" name="直接连接符 16"/>
            <p:cNvCxnSpPr/>
            <p:nvPr/>
          </p:nvCxnSpPr>
          <p:spPr>
            <a:xfrm>
              <a:off x="4313" y="7124"/>
              <a:ext cx="4387" cy="0"/>
            </a:xfrm>
            <a:prstGeom prst="line">
              <a:avLst/>
            </a:prstGeom>
            <a:ln w="190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150" y="7209"/>
              <a:ext cx="4550" cy="580"/>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latin typeface="+mn-ea"/>
                </a:rPr>
                <a:t>类的编写；游戏机制的构思。</a:t>
              </a:r>
              <a:endParaRPr lang="zh-CN" altLang="en-US" sz="1200" dirty="0">
                <a:solidFill>
                  <a:schemeClr val="tx1">
                    <a:lumMod val="75000"/>
                    <a:lumOff val="25000"/>
                  </a:schemeClr>
                </a:solidFill>
                <a:latin typeface="+mn-ea"/>
              </a:endParaRPr>
            </a:p>
          </p:txBody>
        </p:sp>
      </p:grpSp>
      <p:grpSp>
        <p:nvGrpSpPr>
          <p:cNvPr id="5" name="组合 4"/>
          <p:cNvGrpSpPr/>
          <p:nvPr/>
        </p:nvGrpSpPr>
        <p:grpSpPr>
          <a:xfrm>
            <a:off x="4197350" y="1255395"/>
            <a:ext cx="3797300" cy="768350"/>
            <a:chOff x="4150" y="3054"/>
            <a:chExt cx="4550" cy="1210"/>
          </a:xfrm>
        </p:grpSpPr>
        <p:sp>
          <p:nvSpPr>
            <p:cNvPr id="6" name="TextBox 8"/>
            <p:cNvSpPr txBox="1"/>
            <p:nvPr/>
          </p:nvSpPr>
          <p:spPr>
            <a:xfrm>
              <a:off x="4150" y="3054"/>
              <a:ext cx="1371"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000" b="1">
                  <a:solidFill>
                    <a:schemeClr val="tx1">
                      <a:lumMod val="75000"/>
                      <a:lumOff val="25000"/>
                    </a:schemeClr>
                  </a:solidFill>
                  <a:latin typeface="+mn-ea"/>
                </a:defRPr>
              </a:lvl1pPr>
            </a:lstStyle>
            <a:p>
              <a:r>
                <a:rPr lang="zh-CN" altLang="en-US" sz="1800" dirty="0">
                  <a:solidFill>
                    <a:srgbClr val="3C0000"/>
                  </a:solidFill>
                </a:rPr>
                <a:t>共同参与</a:t>
              </a:r>
              <a:endParaRPr lang="zh-CN" altLang="en-US" sz="1800" dirty="0">
                <a:solidFill>
                  <a:srgbClr val="3C0000"/>
                </a:solidFill>
              </a:endParaRPr>
            </a:p>
          </p:txBody>
        </p:sp>
        <p:cxnSp>
          <p:nvCxnSpPr>
            <p:cNvPr id="7" name="直接连接符 6"/>
            <p:cNvCxnSpPr/>
            <p:nvPr/>
          </p:nvCxnSpPr>
          <p:spPr>
            <a:xfrm>
              <a:off x="4313" y="3684"/>
              <a:ext cx="4387" cy="0"/>
            </a:xfrm>
            <a:prstGeom prst="line">
              <a:avLst/>
            </a:prstGeom>
            <a:ln w="190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150" y="3684"/>
              <a:ext cx="4550" cy="580"/>
            </a:xfrm>
            <a:prstGeom prst="rect">
              <a:avLst/>
            </a:prstGeom>
            <a:noFill/>
          </p:spPr>
          <p:txBody>
            <a:bodyPr wrap="square" rtlCol="0">
              <a:spAutoFit/>
            </a:bodyPr>
            <a:lstStyle/>
            <a:p>
              <a:pPr algn="just">
                <a:lnSpc>
                  <a:spcPct val="150000"/>
                </a:lnSpc>
              </a:pPr>
              <a:r>
                <a:rPr lang="en-US" altLang="zh-CN" sz="1200" dirty="0">
                  <a:solidFill>
                    <a:schemeClr val="tx1">
                      <a:lumMod val="75000"/>
                      <a:lumOff val="25000"/>
                    </a:schemeClr>
                  </a:solidFill>
                  <a:latin typeface="+mn-ea"/>
                </a:rPr>
                <a:t>unity3D</a:t>
              </a:r>
              <a:r>
                <a:rPr lang="zh-CN" altLang="en-US" sz="1200" dirty="0">
                  <a:solidFill>
                    <a:schemeClr val="tx1">
                      <a:lumMod val="75000"/>
                      <a:lumOff val="25000"/>
                    </a:schemeClr>
                  </a:solidFill>
                  <a:latin typeface="+mn-ea"/>
                </a:rPr>
                <a:t>场景的构建以及模型和元素的选择。</a:t>
              </a:r>
              <a:endParaRPr lang="zh-CN" altLang="en-US" sz="1200" dirty="0">
                <a:solidFill>
                  <a:schemeClr val="tx1">
                    <a:lumMod val="75000"/>
                    <a:lumOff val="25000"/>
                  </a:schemeClr>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233953" y="2700939"/>
            <a:ext cx="3724097" cy="1107996"/>
          </a:xfrm>
          <a:prstGeom prst="rect">
            <a:avLst/>
          </a:prstGeom>
          <a:noFill/>
        </p:spPr>
        <p:txBody>
          <a:bodyPr wrap="none" rtlCol="0">
            <a:spAutoFit/>
          </a:bodyPr>
          <a:lstStyle/>
          <a:p>
            <a:pPr algn="ctr"/>
            <a:r>
              <a:rPr lang="zh-CN" altLang="en-US" sz="6600" b="1" spc="300" dirty="0">
                <a:solidFill>
                  <a:srgbClr val="C00000"/>
                </a:solidFill>
              </a:rPr>
              <a:t>谢谢观看</a:t>
            </a:r>
            <a:endParaRPr lang="zh-CN" altLang="en-US" sz="6600" b="1" spc="300" dirty="0">
              <a:solidFill>
                <a:srgbClr val="C00000"/>
              </a:solidFill>
            </a:endParaRPr>
          </a:p>
        </p:txBody>
      </p:sp>
      <p:sp>
        <p:nvSpPr>
          <p:cNvPr id="13" name="文本框 12"/>
          <p:cNvSpPr txBox="1"/>
          <p:nvPr/>
        </p:nvSpPr>
        <p:spPr>
          <a:xfrm>
            <a:off x="4221930" y="3728742"/>
            <a:ext cx="3748142" cy="400110"/>
          </a:xfrm>
          <a:prstGeom prst="rect">
            <a:avLst/>
          </a:prstGeom>
          <a:noFill/>
        </p:spPr>
        <p:txBody>
          <a:bodyPr wrap="none" rtlCol="0">
            <a:spAutoFit/>
          </a:bodyPr>
          <a:lstStyle/>
          <a:p>
            <a:pPr algn="ctr"/>
            <a:r>
              <a:rPr lang="en-US" altLang="zh-CN" sz="2000" spc="300" dirty="0">
                <a:solidFill>
                  <a:srgbClr val="C00000"/>
                </a:solidFill>
              </a:rPr>
              <a:t>THANKS FOR WATCHING</a:t>
            </a:r>
            <a:endParaRPr lang="zh-CN" altLang="en-US" sz="2000" spc="300"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2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6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calcmode="lin" valueType="num">
                                      <p:cBhvr>
                                        <p:cTn id="13" dur="250" fill="hold"/>
                                        <p:tgtEl>
                                          <p:spTgt spid="13"/>
                                        </p:tgtEl>
                                        <p:attrNameLst>
                                          <p:attrName>ppt_w</p:attrName>
                                        </p:attrNameLst>
                                      </p:cBhvr>
                                      <p:tavLst>
                                        <p:tav tm="0">
                                          <p:val>
                                            <p:fltVal val="0"/>
                                          </p:val>
                                        </p:tav>
                                        <p:tav tm="100000">
                                          <p:val>
                                            <p:strVal val="#ppt_w"/>
                                          </p:val>
                                        </p:tav>
                                      </p:tavLst>
                                    </p:anim>
                                    <p:anim calcmode="lin" valueType="num">
                                      <p:cBhvr>
                                        <p:cTn id="14" dur="250" fill="hold"/>
                                        <p:tgtEl>
                                          <p:spTgt spid="13"/>
                                        </p:tgtEl>
                                        <p:attrNameLst>
                                          <p:attrName>ppt_h</p:attrName>
                                        </p:attrNameLst>
                                      </p:cBhvr>
                                      <p:tavLst>
                                        <p:tav tm="0">
                                          <p:val>
                                            <p:fltVal val="0"/>
                                          </p:val>
                                        </p:tav>
                                        <p:tav tm="100000">
                                          <p:val>
                                            <p:strVal val="#ppt_h"/>
                                          </p:val>
                                        </p:tav>
                                      </p:tavLst>
                                    </p:anim>
                                    <p:animEffect transition="in" filter="fade">
                                      <p:cBhvr>
                                        <p:cTn id="1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a:stretch>
            <a:fillRect/>
          </a:stretch>
        </p:blipFill>
        <p:spPr>
          <a:xfrm>
            <a:off x="685440" y="1203673"/>
            <a:ext cx="5169760" cy="4582468"/>
          </a:xfrm>
          <a:prstGeom prst="rect">
            <a:avLst/>
          </a:prstGeom>
        </p:spPr>
      </p:pic>
      <p:sp>
        <p:nvSpPr>
          <p:cNvPr id="6" name="文本框 5"/>
          <p:cNvSpPr txBox="1"/>
          <p:nvPr/>
        </p:nvSpPr>
        <p:spPr>
          <a:xfrm>
            <a:off x="2408545" y="2844278"/>
            <a:ext cx="1723550" cy="1015663"/>
          </a:xfrm>
          <a:prstGeom prst="rect">
            <a:avLst/>
          </a:prstGeom>
          <a:noFill/>
        </p:spPr>
        <p:txBody>
          <a:bodyPr wrap="none" rtlCol="0">
            <a:spAutoFit/>
          </a:bodyPr>
          <a:lstStyle/>
          <a:p>
            <a:pPr algn="ctr"/>
            <a:r>
              <a:rPr lang="zh-CN" altLang="en-US" sz="6000" b="1" dirty="0">
                <a:solidFill>
                  <a:srgbClr val="C00000"/>
                </a:solidFill>
              </a:rPr>
              <a:t>目录</a:t>
            </a:r>
            <a:endParaRPr lang="zh-CN" altLang="en-US" sz="6000" b="1" dirty="0">
              <a:solidFill>
                <a:srgbClr val="C00000"/>
              </a:solidFill>
            </a:endParaRPr>
          </a:p>
        </p:txBody>
      </p:sp>
      <p:sp>
        <p:nvSpPr>
          <p:cNvPr id="7" name="文本框 6"/>
          <p:cNvSpPr txBox="1"/>
          <p:nvPr/>
        </p:nvSpPr>
        <p:spPr>
          <a:xfrm>
            <a:off x="2527168" y="3659886"/>
            <a:ext cx="1486304" cy="400110"/>
          </a:xfrm>
          <a:prstGeom prst="rect">
            <a:avLst/>
          </a:prstGeom>
          <a:noFill/>
        </p:spPr>
        <p:txBody>
          <a:bodyPr wrap="none" rtlCol="0">
            <a:spAutoFit/>
          </a:bodyPr>
          <a:lstStyle/>
          <a:p>
            <a:pPr algn="ctr"/>
            <a:r>
              <a:rPr lang="en-US" altLang="zh-CN" sz="2000" b="1" dirty="0">
                <a:solidFill>
                  <a:srgbClr val="C00000"/>
                </a:solidFill>
              </a:rPr>
              <a:t>CONTENTS</a:t>
            </a:r>
            <a:endParaRPr lang="zh-CN" altLang="en-US" sz="2000" b="1" dirty="0">
              <a:solidFill>
                <a:srgbClr val="C00000"/>
              </a:solidFill>
            </a:endParaRPr>
          </a:p>
        </p:txBody>
      </p:sp>
      <p:sp>
        <p:nvSpPr>
          <p:cNvPr id="5" name="文本框 4"/>
          <p:cNvSpPr txBox="1"/>
          <p:nvPr/>
        </p:nvSpPr>
        <p:spPr>
          <a:xfrm>
            <a:off x="6250930" y="1777215"/>
            <a:ext cx="3020695" cy="521970"/>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300" normalizeH="0" baseline="0" noProof="0" dirty="0">
                <a:ln>
                  <a:noFill/>
                </a:ln>
                <a:solidFill>
                  <a:schemeClr val="tx1">
                    <a:lumMod val="75000"/>
                    <a:lumOff val="25000"/>
                  </a:schemeClr>
                </a:solidFill>
                <a:effectLst/>
                <a:uLnTx/>
                <a:uFillTx/>
              </a:rPr>
              <a:t>01 · </a:t>
            </a:r>
            <a:r>
              <a:rPr kumimoji="0" lang="zh-CN" altLang="en-US" sz="2800" b="1" i="0" u="none" strike="noStrike" kern="0" cap="none" spc="300" normalizeH="0" baseline="0" noProof="0" dirty="0">
                <a:ln>
                  <a:noFill/>
                </a:ln>
                <a:solidFill>
                  <a:schemeClr val="tx1">
                    <a:lumMod val="75000"/>
                    <a:lumOff val="25000"/>
                  </a:schemeClr>
                </a:solidFill>
                <a:effectLst/>
                <a:uLnTx/>
                <a:uFillTx/>
              </a:rPr>
              <a:t>项目简介</a:t>
            </a:r>
            <a:endParaRPr kumimoji="0" lang="zh-CN" altLang="en-US" sz="2800" b="1" i="0" u="none" strike="noStrike" kern="0" cap="none" spc="300" normalizeH="0" baseline="0" noProof="0" dirty="0">
              <a:ln>
                <a:noFill/>
              </a:ln>
              <a:solidFill>
                <a:schemeClr val="tx1">
                  <a:lumMod val="75000"/>
                  <a:lumOff val="25000"/>
                </a:schemeClr>
              </a:solidFill>
              <a:effectLst/>
              <a:uLnTx/>
              <a:uFillTx/>
            </a:endParaRPr>
          </a:p>
        </p:txBody>
      </p:sp>
      <p:sp>
        <p:nvSpPr>
          <p:cNvPr id="8" name="文本框 7"/>
          <p:cNvSpPr txBox="1"/>
          <p:nvPr/>
        </p:nvSpPr>
        <p:spPr>
          <a:xfrm>
            <a:off x="6250930" y="2748353"/>
            <a:ext cx="3020695" cy="521970"/>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300" normalizeH="0" baseline="0" noProof="0" dirty="0">
                <a:ln>
                  <a:noFill/>
                </a:ln>
                <a:solidFill>
                  <a:schemeClr val="tx1">
                    <a:lumMod val="75000"/>
                    <a:lumOff val="25000"/>
                  </a:schemeClr>
                </a:solidFill>
                <a:effectLst/>
                <a:uLnTx/>
                <a:uFillTx/>
              </a:rPr>
              <a:t>02 · </a:t>
            </a:r>
            <a:r>
              <a:rPr kumimoji="0" lang="zh-CN" altLang="en-US" sz="2800" b="1" i="0" u="none" strike="noStrike" kern="0" cap="none" spc="300" normalizeH="0" baseline="0" noProof="0" dirty="0">
                <a:ln>
                  <a:noFill/>
                </a:ln>
                <a:solidFill>
                  <a:schemeClr val="tx1">
                    <a:lumMod val="75000"/>
                    <a:lumOff val="25000"/>
                  </a:schemeClr>
                </a:solidFill>
                <a:effectLst/>
                <a:uLnTx/>
                <a:uFillTx/>
              </a:rPr>
              <a:t>代码说明</a:t>
            </a:r>
            <a:endParaRPr kumimoji="0" lang="zh-CN" altLang="en-US" sz="2800" b="1" i="0" u="none" strike="noStrike" kern="0" cap="none" spc="300" normalizeH="0" baseline="0" noProof="0" dirty="0">
              <a:ln>
                <a:noFill/>
              </a:ln>
              <a:solidFill>
                <a:schemeClr val="tx1">
                  <a:lumMod val="75000"/>
                  <a:lumOff val="25000"/>
                </a:schemeClr>
              </a:solidFill>
              <a:effectLst/>
              <a:uLnTx/>
              <a:uFillTx/>
            </a:endParaRPr>
          </a:p>
        </p:txBody>
      </p:sp>
      <p:sp>
        <p:nvSpPr>
          <p:cNvPr id="9" name="文本框 8"/>
          <p:cNvSpPr txBox="1"/>
          <p:nvPr/>
        </p:nvSpPr>
        <p:spPr>
          <a:xfrm>
            <a:off x="6250930" y="3719491"/>
            <a:ext cx="3020695" cy="521970"/>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300" normalizeH="0" baseline="0" noProof="0" dirty="0">
                <a:ln>
                  <a:noFill/>
                </a:ln>
                <a:solidFill>
                  <a:schemeClr val="tx1">
                    <a:lumMod val="75000"/>
                    <a:lumOff val="25000"/>
                  </a:schemeClr>
                </a:solidFill>
                <a:effectLst/>
                <a:uLnTx/>
                <a:uFillTx/>
              </a:rPr>
              <a:t>03 · </a:t>
            </a:r>
            <a:r>
              <a:rPr kumimoji="0" lang="zh-CN" altLang="en-US" sz="2800" b="1" i="0" u="none" strike="noStrike" kern="0" cap="none" spc="300" normalizeH="0" baseline="0" noProof="0" dirty="0">
                <a:ln>
                  <a:noFill/>
                </a:ln>
                <a:solidFill>
                  <a:schemeClr val="tx1">
                    <a:lumMod val="75000"/>
                    <a:lumOff val="25000"/>
                  </a:schemeClr>
                </a:solidFill>
                <a:effectLst/>
                <a:uLnTx/>
                <a:uFillTx/>
              </a:rPr>
              <a:t>效果演示</a:t>
            </a:r>
            <a:endParaRPr kumimoji="0" lang="zh-CN" altLang="en-US" sz="2800" b="1" i="0" u="none" strike="noStrike" kern="0" cap="none" spc="300" normalizeH="0" baseline="0" noProof="0" dirty="0">
              <a:ln>
                <a:noFill/>
              </a:ln>
              <a:solidFill>
                <a:schemeClr val="tx1">
                  <a:lumMod val="75000"/>
                  <a:lumOff val="25000"/>
                </a:schemeClr>
              </a:solidFill>
              <a:effectLst/>
              <a:uLnTx/>
              <a:uFillTx/>
            </a:endParaRPr>
          </a:p>
        </p:txBody>
      </p:sp>
      <p:sp>
        <p:nvSpPr>
          <p:cNvPr id="10" name="文本框 9"/>
          <p:cNvSpPr txBox="1"/>
          <p:nvPr/>
        </p:nvSpPr>
        <p:spPr>
          <a:xfrm>
            <a:off x="6250930" y="4690629"/>
            <a:ext cx="3020695" cy="521970"/>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1" i="0" u="none" strike="noStrike" kern="0" cap="none" spc="300" normalizeH="0" baseline="0" noProof="0" dirty="0">
                <a:ln>
                  <a:noFill/>
                </a:ln>
                <a:solidFill>
                  <a:schemeClr val="tx1">
                    <a:lumMod val="75000"/>
                    <a:lumOff val="25000"/>
                  </a:schemeClr>
                </a:solidFill>
                <a:effectLst/>
                <a:uLnTx/>
                <a:uFillTx/>
              </a:rPr>
              <a:t>04 · </a:t>
            </a:r>
            <a:r>
              <a:rPr kumimoji="0" lang="zh-CN" altLang="en-US" sz="2800" b="1" i="0" u="none" strike="noStrike" kern="0" cap="none" spc="300" normalizeH="0" baseline="0" noProof="0" dirty="0">
                <a:ln>
                  <a:noFill/>
                </a:ln>
                <a:solidFill>
                  <a:schemeClr val="tx1">
                    <a:lumMod val="75000"/>
                    <a:lumOff val="25000"/>
                  </a:schemeClr>
                </a:solidFill>
                <a:effectLst/>
                <a:uLnTx/>
                <a:uFillTx/>
              </a:rPr>
              <a:t>成员分工</a:t>
            </a:r>
            <a:endParaRPr kumimoji="0" lang="zh-CN" altLang="en-US" sz="2800" b="1" i="0" u="none" strike="noStrike" kern="0" cap="none" spc="300" normalizeH="0" baseline="0" noProof="0" dirty="0">
              <a:ln>
                <a:noFill/>
              </a:ln>
              <a:solidFill>
                <a:schemeClr val="tx1">
                  <a:lumMod val="75000"/>
                  <a:lumOff val="25000"/>
                </a:schemeClr>
              </a:solidFill>
              <a:effectLst/>
              <a:uLnTx/>
              <a:uFillTx/>
            </a:endParaRPr>
          </a:p>
        </p:txBody>
      </p:sp>
      <p:cxnSp>
        <p:nvCxnSpPr>
          <p:cNvPr id="11" name="直接连接符 10"/>
          <p:cNvCxnSpPr/>
          <p:nvPr/>
        </p:nvCxnSpPr>
        <p:spPr>
          <a:xfrm>
            <a:off x="6250930" y="4466045"/>
            <a:ext cx="4320000"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250930" y="3494907"/>
            <a:ext cx="4320000"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50930" y="2523769"/>
            <a:ext cx="4320000"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 calcmode="lin" valueType="num">
                                      <p:cBhvr>
                                        <p:cTn id="9" dur="750" fill="hold"/>
                                        <p:tgtEl>
                                          <p:spTgt spid="3"/>
                                        </p:tgtEl>
                                        <p:attrNameLst>
                                          <p:attrName>style.rotation</p:attrName>
                                        </p:attrNameLst>
                                      </p:cBhvr>
                                      <p:tavLst>
                                        <p:tav tm="0">
                                          <p:val>
                                            <p:fltVal val="360"/>
                                          </p:val>
                                        </p:tav>
                                        <p:tav tm="100000">
                                          <p:val>
                                            <p:fltVal val="0"/>
                                          </p:val>
                                        </p:tav>
                                      </p:tavLst>
                                    </p:anim>
                                    <p:animEffect transition="in" filter="fade">
                                      <p:cBhvr>
                                        <p:cTn id="10" dur="750"/>
                                        <p:tgtEl>
                                          <p:spTgt spid="3"/>
                                        </p:tgtEl>
                                      </p:cBhvr>
                                    </p:animEffect>
                                  </p:childTnLst>
                                </p:cTn>
                              </p:par>
                              <p:par>
                                <p:cTn id="11" presetID="16" presetClass="entr" presetSubtype="37"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750"/>
                                        <p:tgtEl>
                                          <p:spTgt spid="6"/>
                                        </p:tgtEl>
                                      </p:cBhvr>
                                    </p:animEffect>
                                  </p:childTnLst>
                                </p:cTn>
                              </p:par>
                              <p:par>
                                <p:cTn id="14" presetID="16" presetClass="entr" presetSubtype="37"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750"/>
                                        <p:tgtEl>
                                          <p:spTgt spid="7"/>
                                        </p:tgtEl>
                                      </p:cBhvr>
                                    </p:animEffect>
                                  </p:childTnLst>
                                </p:cTn>
                              </p:par>
                            </p:childTnLst>
                          </p:cTn>
                        </p:par>
                        <p:par>
                          <p:cTn id="17" fill="hold">
                            <p:stCondLst>
                              <p:cond delay="1000"/>
                            </p:stCondLst>
                            <p:childTnLst>
                              <p:par>
                                <p:cTn id="18" presetID="1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750"/>
                                        <p:tgtEl>
                                          <p:spTgt spid="5"/>
                                        </p:tgtEl>
                                        <p:attrNameLst>
                                          <p:attrName>ppt_x</p:attrName>
                                        </p:attrNameLst>
                                      </p:cBhvr>
                                      <p:tavLst>
                                        <p:tav tm="0">
                                          <p:val>
                                            <p:strVal val="#ppt_x-#ppt_w*1.125000"/>
                                          </p:val>
                                        </p:tav>
                                        <p:tav tm="100000">
                                          <p:val>
                                            <p:strVal val="#ppt_x"/>
                                          </p:val>
                                        </p:tav>
                                      </p:tavLst>
                                    </p:anim>
                                    <p:animEffect transition="in" filter="wipe(right)">
                                      <p:cBhvr>
                                        <p:cTn id="21" dur="750"/>
                                        <p:tgtEl>
                                          <p:spTgt spid="5"/>
                                        </p:tgtEl>
                                      </p:cBhvr>
                                    </p:animEffect>
                                  </p:childTnLst>
                                </p:cTn>
                              </p:par>
                              <p:par>
                                <p:cTn id="22" presetID="12" presetClass="entr" presetSubtype="8" fill="hold" nodeType="withEffect">
                                  <p:stCondLst>
                                    <p:cond delay="5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750"/>
                                        <p:tgtEl>
                                          <p:spTgt spid="13"/>
                                        </p:tgtEl>
                                        <p:attrNameLst>
                                          <p:attrName>ppt_x</p:attrName>
                                        </p:attrNameLst>
                                      </p:cBhvr>
                                      <p:tavLst>
                                        <p:tav tm="0">
                                          <p:val>
                                            <p:strVal val="#ppt_x-#ppt_w*1.125000"/>
                                          </p:val>
                                        </p:tav>
                                        <p:tav tm="100000">
                                          <p:val>
                                            <p:strVal val="#ppt_x"/>
                                          </p:val>
                                        </p:tav>
                                      </p:tavLst>
                                    </p:anim>
                                    <p:animEffect transition="in" filter="wipe(right)">
                                      <p:cBhvr>
                                        <p:cTn id="25" dur="750"/>
                                        <p:tgtEl>
                                          <p:spTgt spid="13"/>
                                        </p:tgtEl>
                                      </p:cBhvr>
                                    </p:animEffect>
                                  </p:childTnLst>
                                </p:cTn>
                              </p:par>
                            </p:childTnLst>
                          </p:cTn>
                        </p:par>
                        <p:par>
                          <p:cTn id="26" fill="hold">
                            <p:stCondLst>
                              <p:cond delay="2000"/>
                            </p:stCondLst>
                            <p:childTnLst>
                              <p:par>
                                <p:cTn id="27" presetID="1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p:tgtEl>
                                          <p:spTgt spid="8"/>
                                        </p:tgtEl>
                                        <p:attrNameLst>
                                          <p:attrName>ppt_x</p:attrName>
                                        </p:attrNameLst>
                                      </p:cBhvr>
                                      <p:tavLst>
                                        <p:tav tm="0">
                                          <p:val>
                                            <p:strVal val="#ppt_x-#ppt_w*1.125000"/>
                                          </p:val>
                                        </p:tav>
                                        <p:tav tm="100000">
                                          <p:val>
                                            <p:strVal val="#ppt_x"/>
                                          </p:val>
                                        </p:tav>
                                      </p:tavLst>
                                    </p:anim>
                                    <p:animEffect transition="in" filter="wipe(right)">
                                      <p:cBhvr>
                                        <p:cTn id="30" dur="750"/>
                                        <p:tgtEl>
                                          <p:spTgt spid="8"/>
                                        </p:tgtEl>
                                      </p:cBhvr>
                                    </p:animEffect>
                                  </p:childTnLst>
                                </p:cTn>
                              </p:par>
                              <p:par>
                                <p:cTn id="31" presetID="12" presetClass="entr" presetSubtype="8" fill="hold" nodeType="withEffect">
                                  <p:stCondLst>
                                    <p:cond delay="5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750"/>
                                        <p:tgtEl>
                                          <p:spTgt spid="12"/>
                                        </p:tgtEl>
                                        <p:attrNameLst>
                                          <p:attrName>ppt_x</p:attrName>
                                        </p:attrNameLst>
                                      </p:cBhvr>
                                      <p:tavLst>
                                        <p:tav tm="0">
                                          <p:val>
                                            <p:strVal val="#ppt_x-#ppt_w*1.125000"/>
                                          </p:val>
                                        </p:tav>
                                        <p:tav tm="100000">
                                          <p:val>
                                            <p:strVal val="#ppt_x"/>
                                          </p:val>
                                        </p:tav>
                                      </p:tavLst>
                                    </p:anim>
                                    <p:animEffect transition="in" filter="wipe(right)">
                                      <p:cBhvr>
                                        <p:cTn id="34" dur="750"/>
                                        <p:tgtEl>
                                          <p:spTgt spid="12"/>
                                        </p:tgtEl>
                                      </p:cBhvr>
                                    </p:animEffect>
                                  </p:childTnLst>
                                </p:cTn>
                              </p:par>
                            </p:childTnLst>
                          </p:cTn>
                        </p:par>
                        <p:par>
                          <p:cTn id="35" fill="hold">
                            <p:stCondLst>
                              <p:cond delay="3000"/>
                            </p:stCondLst>
                            <p:childTnLst>
                              <p:par>
                                <p:cTn id="36" presetID="1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750"/>
                                        <p:tgtEl>
                                          <p:spTgt spid="9"/>
                                        </p:tgtEl>
                                        <p:attrNameLst>
                                          <p:attrName>ppt_x</p:attrName>
                                        </p:attrNameLst>
                                      </p:cBhvr>
                                      <p:tavLst>
                                        <p:tav tm="0">
                                          <p:val>
                                            <p:strVal val="#ppt_x-#ppt_w*1.125000"/>
                                          </p:val>
                                        </p:tav>
                                        <p:tav tm="100000">
                                          <p:val>
                                            <p:strVal val="#ppt_x"/>
                                          </p:val>
                                        </p:tav>
                                      </p:tavLst>
                                    </p:anim>
                                    <p:animEffect transition="in" filter="wipe(right)">
                                      <p:cBhvr>
                                        <p:cTn id="39" dur="750"/>
                                        <p:tgtEl>
                                          <p:spTgt spid="9"/>
                                        </p:tgtEl>
                                      </p:cBhvr>
                                    </p:animEffect>
                                  </p:childTnLst>
                                </p:cTn>
                              </p:par>
                              <p:par>
                                <p:cTn id="40" presetID="12" presetClass="entr" presetSubtype="8" fill="hold" nodeType="withEffect">
                                  <p:stCondLst>
                                    <p:cond delay="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750"/>
                                        <p:tgtEl>
                                          <p:spTgt spid="11"/>
                                        </p:tgtEl>
                                        <p:attrNameLst>
                                          <p:attrName>ppt_x</p:attrName>
                                        </p:attrNameLst>
                                      </p:cBhvr>
                                      <p:tavLst>
                                        <p:tav tm="0">
                                          <p:val>
                                            <p:strVal val="#ppt_x-#ppt_w*1.125000"/>
                                          </p:val>
                                        </p:tav>
                                        <p:tav tm="100000">
                                          <p:val>
                                            <p:strVal val="#ppt_x"/>
                                          </p:val>
                                        </p:tav>
                                      </p:tavLst>
                                    </p:anim>
                                    <p:animEffect transition="in" filter="wipe(right)">
                                      <p:cBhvr>
                                        <p:cTn id="43" dur="750"/>
                                        <p:tgtEl>
                                          <p:spTgt spid="11"/>
                                        </p:tgtEl>
                                      </p:cBhvr>
                                    </p:animEffect>
                                  </p:childTnLst>
                                </p:cTn>
                              </p:par>
                            </p:childTnLst>
                          </p:cTn>
                        </p:par>
                        <p:par>
                          <p:cTn id="44" fill="hold">
                            <p:stCondLst>
                              <p:cond delay="4000"/>
                            </p:stCondLst>
                            <p:childTnLst>
                              <p:par>
                                <p:cTn id="45" presetID="1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750"/>
                                        <p:tgtEl>
                                          <p:spTgt spid="10"/>
                                        </p:tgtEl>
                                        <p:attrNameLst>
                                          <p:attrName>ppt_x</p:attrName>
                                        </p:attrNameLst>
                                      </p:cBhvr>
                                      <p:tavLst>
                                        <p:tav tm="0">
                                          <p:val>
                                            <p:strVal val="#ppt_x-#ppt_w*1.125000"/>
                                          </p:val>
                                        </p:tav>
                                        <p:tav tm="100000">
                                          <p:val>
                                            <p:strVal val="#ppt_x"/>
                                          </p:val>
                                        </p:tav>
                                      </p:tavLst>
                                    </p:anim>
                                    <p:animEffect transition="in" filter="wipe(right)">
                                      <p:cBhvr>
                                        <p:cTn id="4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图文框 30"/>
          <p:cNvSpPr/>
          <p:nvPr/>
        </p:nvSpPr>
        <p:spPr>
          <a:xfrm>
            <a:off x="2393482" y="3971705"/>
            <a:ext cx="7405036" cy="1388894"/>
          </a:xfrm>
          <a:prstGeom prst="frame">
            <a:avLst>
              <a:gd name="adj1" fmla="val 6559"/>
            </a:avLst>
          </a:prstGeom>
          <a:solidFill>
            <a:srgbClr val="DB9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4709161" y="4124751"/>
            <a:ext cx="2773680" cy="82994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300" normalizeH="0" baseline="0" noProof="0" dirty="0">
                <a:ln>
                  <a:noFill/>
                </a:ln>
                <a:solidFill>
                  <a:srgbClr val="3C0000"/>
                </a:solidFill>
                <a:effectLst/>
                <a:uLnTx/>
                <a:uFillTx/>
              </a:rPr>
              <a:t>项目简介</a:t>
            </a:r>
            <a:endParaRPr kumimoji="0" lang="zh-CN" altLang="en-US" sz="4800" b="0" i="0" u="none" strike="noStrike" kern="0" cap="none" spc="300" normalizeH="0" baseline="0" noProof="0" dirty="0">
              <a:ln>
                <a:noFill/>
              </a:ln>
              <a:solidFill>
                <a:srgbClr val="3C0000"/>
              </a:solidFill>
              <a:effectLst/>
              <a:uLnTx/>
              <a:uFillTx/>
            </a:endParaRPr>
          </a:p>
        </p:txBody>
      </p:sp>
      <p:sp>
        <p:nvSpPr>
          <p:cNvPr id="6" name="文本框 5"/>
          <p:cNvSpPr txBox="1"/>
          <p:nvPr/>
        </p:nvSpPr>
        <p:spPr>
          <a:xfrm>
            <a:off x="5790468" y="1950819"/>
            <a:ext cx="611065" cy="1015663"/>
          </a:xfrm>
          <a:prstGeom prst="rect">
            <a:avLst/>
          </a:prstGeom>
          <a:noFill/>
        </p:spPr>
        <p:txBody>
          <a:bodyPr wrap="none" rtlCol="0">
            <a:spAutoFit/>
          </a:bodyPr>
          <a:lstStyle/>
          <a:p>
            <a:pPr algn="ctr"/>
            <a:r>
              <a:rPr lang="en-US" altLang="zh-CN" sz="6000" b="1" dirty="0">
                <a:solidFill>
                  <a:srgbClr val="C00000"/>
                </a:solidFill>
              </a:rPr>
              <a:t>1</a:t>
            </a:r>
            <a:endParaRPr lang="zh-CN" altLang="en-US" sz="60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14:vortex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heel(1)">
                                      <p:cBhvr>
                                        <p:cTn id="11" dur="1000"/>
                                        <p:tgtEl>
                                          <p:spTgt spid="31"/>
                                        </p:tgtEl>
                                      </p:cBhvr>
                                    </p:animEffect>
                                  </p:childTnLst>
                                </p:cTn>
                              </p:par>
                            </p:childTnLst>
                          </p:cTn>
                        </p:par>
                        <p:par>
                          <p:cTn id="12" fill="hold">
                            <p:stCondLst>
                              <p:cond delay="1500"/>
                            </p:stCondLst>
                            <p:childTnLst>
                              <p:par>
                                <p:cTn id="13" presetID="16" presetClass="entr" presetSubtype="37"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019810" y="4423410"/>
            <a:ext cx="2962910" cy="1811655"/>
          </a:xfrm>
          <a:prstGeom prst="roundRect">
            <a:avLst>
              <a:gd name="adj" fmla="val 2780"/>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3" name="文本占位符 2"/>
          <p:cNvSpPr>
            <a:spLocks noGrp="1"/>
          </p:cNvSpPr>
          <p:nvPr>
            <p:ph type="body" sz="quarter" idx="10"/>
          </p:nvPr>
        </p:nvSpPr>
        <p:spPr/>
        <p:txBody>
          <a:bodyPr/>
          <a:lstStyle/>
          <a:p>
            <a:r>
              <a:rPr lang="zh-CN" altLang="en-US" dirty="0"/>
              <a:t>项目来源</a:t>
            </a:r>
            <a:endParaRPr lang="zh-CN" altLang="en-US" dirty="0"/>
          </a:p>
        </p:txBody>
      </p:sp>
      <p:sp>
        <p:nvSpPr>
          <p:cNvPr id="33" name="文本框 32"/>
          <p:cNvSpPr txBox="1"/>
          <p:nvPr/>
        </p:nvSpPr>
        <p:spPr>
          <a:xfrm>
            <a:off x="1129665" y="4528185"/>
            <a:ext cx="2852420" cy="1706880"/>
          </a:xfrm>
          <a:prstGeom prst="rect">
            <a:avLst/>
          </a:prstGeom>
          <a:noFill/>
        </p:spPr>
        <p:txBody>
          <a:bodyPr wrap="square" rtlCol="0">
            <a:spAutoFit/>
          </a:bodyPr>
          <a:lstStyle>
            <a:defPPr>
              <a:defRPr lang="zh-CN"/>
            </a:defPPr>
            <a:lvl1pPr algn="just">
              <a:lnSpc>
                <a:spcPct val="130000"/>
              </a:lnSpc>
              <a:defRPr sz="1600">
                <a:solidFill>
                  <a:schemeClr val="bg1"/>
                </a:solidFill>
              </a:defRPr>
            </a:lvl1pPr>
          </a:lstStyle>
          <a:p>
            <a:pPr>
              <a:lnSpc>
                <a:spcPct val="150000"/>
              </a:lnSpc>
            </a:pPr>
            <a:r>
              <a:rPr sz="1400" dirty="0">
                <a:solidFill>
                  <a:schemeClr val="tx1">
                    <a:lumMod val="75000"/>
                    <a:lumOff val="25000"/>
                  </a:schemeClr>
                </a:solidFill>
              </a:rPr>
              <a:t>近几年，随着全民编程的热潮，许多游戏厂商也纷纷把编程融入自己的游戏当中，甚至推出了许多专门为编程爱好者/编程学习者制作的编程解密游戏。</a:t>
            </a:r>
            <a:endParaRPr sz="1400" dirty="0">
              <a:solidFill>
                <a:schemeClr val="tx1">
                  <a:lumMod val="75000"/>
                  <a:lumOff val="25000"/>
                </a:schemeClr>
              </a:solidFill>
            </a:endParaRPr>
          </a:p>
        </p:txBody>
      </p:sp>
      <p:pic>
        <p:nvPicPr>
          <p:cNvPr id="4" name="图片 3" descr="1"/>
          <p:cNvPicPr>
            <a:picLocks noChangeAspect="1"/>
          </p:cNvPicPr>
          <p:nvPr/>
        </p:nvPicPr>
        <p:blipFill>
          <a:blip r:embed="rId1"/>
          <a:stretch>
            <a:fillRect/>
          </a:stretch>
        </p:blipFill>
        <p:spPr>
          <a:xfrm>
            <a:off x="1019810" y="1408430"/>
            <a:ext cx="2962910" cy="1384935"/>
          </a:xfrm>
          <a:prstGeom prst="rect">
            <a:avLst/>
          </a:prstGeom>
        </p:spPr>
      </p:pic>
      <p:pic>
        <p:nvPicPr>
          <p:cNvPr id="5" name="图片 4" descr="2"/>
          <p:cNvPicPr>
            <a:picLocks noChangeAspect="1"/>
          </p:cNvPicPr>
          <p:nvPr/>
        </p:nvPicPr>
        <p:blipFill>
          <a:blip r:embed="rId2"/>
          <a:stretch>
            <a:fillRect/>
          </a:stretch>
        </p:blipFill>
        <p:spPr>
          <a:xfrm>
            <a:off x="1019810" y="2916555"/>
            <a:ext cx="2962910" cy="1384935"/>
          </a:xfrm>
          <a:prstGeom prst="rect">
            <a:avLst/>
          </a:prstGeom>
        </p:spPr>
      </p:pic>
      <p:pic>
        <p:nvPicPr>
          <p:cNvPr id="6" name="图片 5" descr="2"/>
          <p:cNvPicPr>
            <a:picLocks noChangeAspect="1"/>
          </p:cNvPicPr>
          <p:nvPr/>
        </p:nvPicPr>
        <p:blipFill>
          <a:blip r:embed="rId3"/>
          <a:srcRect/>
          <a:stretch>
            <a:fillRect/>
          </a:stretch>
        </p:blipFill>
        <p:spPr>
          <a:xfrm>
            <a:off x="4657725" y="2912110"/>
            <a:ext cx="2861310" cy="1388745"/>
          </a:xfrm>
          <a:prstGeom prst="rect">
            <a:avLst/>
          </a:prstGeom>
        </p:spPr>
      </p:pic>
      <p:pic>
        <p:nvPicPr>
          <p:cNvPr id="7" name="图片 6" descr="3"/>
          <p:cNvPicPr>
            <a:picLocks noChangeAspect="1"/>
          </p:cNvPicPr>
          <p:nvPr/>
        </p:nvPicPr>
        <p:blipFill>
          <a:blip r:embed="rId4"/>
          <a:srcRect r="-5135" b="-6410"/>
          <a:stretch>
            <a:fillRect/>
          </a:stretch>
        </p:blipFill>
        <p:spPr>
          <a:xfrm>
            <a:off x="4657725" y="1408430"/>
            <a:ext cx="3056255" cy="1648460"/>
          </a:xfrm>
          <a:prstGeom prst="rect">
            <a:avLst/>
          </a:prstGeom>
        </p:spPr>
      </p:pic>
      <p:sp>
        <p:nvSpPr>
          <p:cNvPr id="8" name="Rectangle 33"/>
          <p:cNvSpPr/>
          <p:nvPr/>
        </p:nvSpPr>
        <p:spPr>
          <a:xfrm>
            <a:off x="4657090" y="4423410"/>
            <a:ext cx="2962910" cy="842010"/>
          </a:xfrm>
          <a:prstGeom prst="roundRect">
            <a:avLst>
              <a:gd name="adj" fmla="val 2780"/>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9" name="文本框 8"/>
          <p:cNvSpPr txBox="1"/>
          <p:nvPr/>
        </p:nvSpPr>
        <p:spPr>
          <a:xfrm>
            <a:off x="4767580" y="4528185"/>
            <a:ext cx="2852420" cy="737235"/>
          </a:xfrm>
          <a:prstGeom prst="rect">
            <a:avLst/>
          </a:prstGeom>
          <a:noFill/>
        </p:spPr>
        <p:txBody>
          <a:bodyPr wrap="square" rtlCol="0">
            <a:spAutoFit/>
          </a:bodyPr>
          <a:lstStyle>
            <a:defPPr>
              <a:defRPr lang="zh-CN"/>
            </a:defPPr>
            <a:lvl1pPr algn="just">
              <a:lnSpc>
                <a:spcPct val="130000"/>
              </a:lnSpc>
              <a:defRPr sz="1600">
                <a:solidFill>
                  <a:schemeClr val="bg1"/>
                </a:solidFill>
              </a:defRPr>
            </a:lvl1pPr>
          </a:lstStyle>
          <a:p>
            <a:pPr>
              <a:lnSpc>
                <a:spcPct val="150000"/>
              </a:lnSpc>
            </a:pPr>
            <a:r>
              <a:rPr lang="zh-CN" sz="1400" dirty="0">
                <a:solidFill>
                  <a:schemeClr val="tx1">
                    <a:lumMod val="75000"/>
                    <a:lumOff val="25000"/>
                  </a:schemeClr>
                </a:solidFill>
              </a:rPr>
              <a:t>还有一个童年的回忆：绿色玩具兵。</a:t>
            </a:r>
            <a:endParaRPr lang="zh-CN" sz="1400" dirty="0">
              <a:solidFill>
                <a:schemeClr val="tx1">
                  <a:lumMod val="75000"/>
                  <a:lumOff val="25000"/>
                </a:schemeClr>
              </a:solidFill>
            </a:endParaRPr>
          </a:p>
          <a:p>
            <a:pPr>
              <a:lnSpc>
                <a:spcPct val="150000"/>
              </a:lnSpc>
            </a:pPr>
            <a:endParaRPr lang="zh-CN" sz="1400" dirty="0">
              <a:solidFill>
                <a:schemeClr val="tx1">
                  <a:lumMod val="75000"/>
                  <a:lumOff val="25000"/>
                </a:schemeClr>
              </a:solidFill>
            </a:endParaRPr>
          </a:p>
        </p:txBody>
      </p:sp>
      <p:sp>
        <p:nvSpPr>
          <p:cNvPr id="13" name="Rectangle 33"/>
          <p:cNvSpPr/>
          <p:nvPr/>
        </p:nvSpPr>
        <p:spPr>
          <a:xfrm>
            <a:off x="8155940" y="4370705"/>
            <a:ext cx="2962910" cy="842010"/>
          </a:xfrm>
          <a:prstGeom prst="roundRect">
            <a:avLst>
              <a:gd name="adj" fmla="val 2780"/>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4" name="文本框 13"/>
          <p:cNvSpPr txBox="1"/>
          <p:nvPr/>
        </p:nvSpPr>
        <p:spPr>
          <a:xfrm>
            <a:off x="8266430" y="4475480"/>
            <a:ext cx="2852420" cy="737235"/>
          </a:xfrm>
          <a:prstGeom prst="rect">
            <a:avLst/>
          </a:prstGeom>
          <a:noFill/>
        </p:spPr>
        <p:txBody>
          <a:bodyPr wrap="square" rtlCol="0">
            <a:spAutoFit/>
          </a:bodyPr>
          <a:lstStyle>
            <a:defPPr>
              <a:defRPr lang="zh-CN"/>
            </a:defPPr>
            <a:lvl1pPr algn="just">
              <a:lnSpc>
                <a:spcPct val="130000"/>
              </a:lnSpc>
              <a:defRPr sz="1600">
                <a:solidFill>
                  <a:schemeClr val="bg1"/>
                </a:solidFill>
              </a:defRPr>
            </a:lvl1pPr>
          </a:lstStyle>
          <a:p>
            <a:pPr>
              <a:lnSpc>
                <a:spcPct val="150000"/>
              </a:lnSpc>
            </a:pPr>
            <a:r>
              <a:rPr lang="zh-CN" sz="1400" dirty="0">
                <a:solidFill>
                  <a:schemeClr val="tx1">
                    <a:lumMod val="75000"/>
                    <a:lumOff val="25000"/>
                  </a:schemeClr>
                </a:solidFill>
              </a:rPr>
              <a:t>综合这两点，代码战争诞生。</a:t>
            </a:r>
            <a:endParaRPr lang="zh-CN" sz="1400" dirty="0">
              <a:solidFill>
                <a:schemeClr val="tx1">
                  <a:lumMod val="75000"/>
                  <a:lumOff val="25000"/>
                </a:schemeClr>
              </a:solidFill>
            </a:endParaRPr>
          </a:p>
          <a:p>
            <a:pPr>
              <a:lnSpc>
                <a:spcPct val="150000"/>
              </a:lnSpc>
            </a:pPr>
            <a:endParaRPr lang="zh-CN" sz="1400" dirty="0">
              <a:solidFill>
                <a:schemeClr val="tx1">
                  <a:lumMod val="75000"/>
                  <a:lumOff val="25000"/>
                </a:schemeClr>
              </a:solidFill>
            </a:endParaRPr>
          </a:p>
        </p:txBody>
      </p:sp>
      <p:pic>
        <p:nvPicPr>
          <p:cNvPr id="2" name="图片 1" descr="截屏2020-12-02 上午11.21.59"/>
          <p:cNvPicPr>
            <a:picLocks noChangeAspect="1"/>
          </p:cNvPicPr>
          <p:nvPr/>
        </p:nvPicPr>
        <p:blipFill>
          <a:blip r:embed="rId5"/>
          <a:stretch>
            <a:fillRect/>
          </a:stretch>
        </p:blipFill>
        <p:spPr>
          <a:xfrm>
            <a:off x="8155305" y="1408430"/>
            <a:ext cx="2963545" cy="1852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8" presetClass="entr" presetSubtype="6"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strips(downRight)">
                                      <p:cBhvr>
                                        <p:cTn id="13" dur="750"/>
                                        <p:tgtEl>
                                          <p:spTgt spid="3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75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0"/>
                            </p:stCondLst>
                            <p:childTnLst>
                              <p:par>
                                <p:cTn id="26" presetID="18" presetClass="entr" presetSubtype="6"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strips(downRight)">
                                      <p:cBhvr>
                                        <p:cTn id="28" dur="750"/>
                                        <p:tgtEl>
                                          <p:spTgt spid="8"/>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7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par>
                          <p:cTn id="37" fill="hold">
                            <p:stCondLst>
                              <p:cond delay="0"/>
                            </p:stCondLst>
                            <p:childTnLst>
                              <p:par>
                                <p:cTn id="38" presetID="18" presetClass="entr" presetSubtype="6"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strips(downRight)">
                                      <p:cBhvr>
                                        <p:cTn id="40" dur="750"/>
                                        <p:tgtEl>
                                          <p:spTgt spid="13"/>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3" grpId="0"/>
      <p:bldP spid="8" grpId="0" bldLvl="0" animBg="1"/>
      <p:bldP spid="9" grpId="0"/>
      <p:bldP spid="13" grpId="0" bldLvl="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文本占位符 393"/>
          <p:cNvSpPr>
            <a:spLocks noGrp="1"/>
          </p:cNvSpPr>
          <p:nvPr>
            <p:ph type="body" sz="quarter" idx="10"/>
          </p:nvPr>
        </p:nvSpPr>
        <p:spPr/>
        <p:txBody>
          <a:bodyPr/>
          <a:lstStyle/>
          <a:p>
            <a:r>
              <a:rPr lang="zh-CN" altLang="en-US" dirty="0"/>
              <a:t>项目功能</a:t>
            </a:r>
            <a:endParaRPr lang="zh-CN" altLang="en-US" dirty="0"/>
          </a:p>
        </p:txBody>
      </p:sp>
      <p:sp>
        <p:nvSpPr>
          <p:cNvPr id="2" name="文本框 1"/>
          <p:cNvSpPr txBox="1"/>
          <p:nvPr/>
        </p:nvSpPr>
        <p:spPr>
          <a:xfrm>
            <a:off x="696595" y="1431925"/>
            <a:ext cx="10071735" cy="460375"/>
          </a:xfrm>
          <a:prstGeom prst="rect">
            <a:avLst/>
          </a:prstGeom>
          <a:noFill/>
        </p:spPr>
        <p:txBody>
          <a:bodyPr wrap="square" rtlCol="0">
            <a:spAutoFit/>
          </a:bodyPr>
          <a:p>
            <a:r>
              <a:rPr lang="zh-CN" altLang="en-US" sz="2400" b="1"/>
              <a:t>关卡模式：玩家进行闯关，难度逐渐增加（目的是让玩家熟悉游戏机制）</a:t>
            </a:r>
            <a:endParaRPr lang="zh-CN" altLang="en-US" sz="2400" b="1"/>
          </a:p>
        </p:txBody>
      </p:sp>
      <p:sp>
        <p:nvSpPr>
          <p:cNvPr id="3" name="文本框 2"/>
          <p:cNvSpPr txBox="1"/>
          <p:nvPr/>
        </p:nvSpPr>
        <p:spPr>
          <a:xfrm>
            <a:off x="696595" y="2552700"/>
            <a:ext cx="10886440" cy="2861310"/>
          </a:xfrm>
          <a:prstGeom prst="rect">
            <a:avLst/>
          </a:prstGeom>
          <a:noFill/>
        </p:spPr>
        <p:txBody>
          <a:bodyPr wrap="square" rtlCol="0">
            <a:spAutoFit/>
          </a:bodyPr>
          <a:p>
            <a:r>
              <a:t>mission1</a:t>
            </a:r>
            <a:r>
              <a:rPr lang="zh-CN"/>
              <a:t>移动：</a:t>
            </a:r>
            <a:r>
              <a:t>使用【移至战术点】指令，移动到战术点【A】。</a:t>
            </a:r>
          </a:p>
          <a:p>
            <a:r>
              <a:t>mission2</a:t>
            </a:r>
            <a:r>
              <a:rPr lang="zh-CN"/>
              <a:t>搜寻</a:t>
            </a:r>
            <a:r>
              <a:t>：使用【搜寻目标】指令，移动到敌人【机枪手】处。</a:t>
            </a:r>
          </a:p>
          <a:p>
            <a:r>
              <a:t>mission3</a:t>
            </a:r>
            <a:r>
              <a:rPr lang="zh-CN"/>
              <a:t>射击</a:t>
            </a:r>
            <a:r>
              <a:t>：使用【移至战术点】指令，移动到战术点【A】以便靠近敌人【机枪手】，再调用</a:t>
            </a:r>
          </a:p>
          <a:p>
            <a:r>
              <a:rPr lang="en-US"/>
              <a:t>	    </a:t>
            </a:r>
            <a:r>
              <a:t>【进入射程】指令，发现敌人进入射程后，调用【射击】指令消灭敌人。</a:t>
            </a:r>
          </a:p>
          <a:p>
            <a:r>
              <a:t>mission4</a:t>
            </a:r>
            <a:r>
              <a:rPr lang="zh-CN"/>
              <a:t>隐蔽</a:t>
            </a:r>
            <a:r>
              <a:t>：使用【隐蔽】指令，先移动到战术点【A】，再调用【进入射程】指令，发现敌人后，</a:t>
            </a:r>
            <a:r>
              <a:rPr lang="en-US"/>
              <a:t>	     </a:t>
            </a:r>
            <a:r>
              <a:t>调用【射击】指令消灭敌人。</a:t>
            </a:r>
          </a:p>
          <a:p>
            <a:r>
              <a:t>mission5</a:t>
            </a:r>
            <a:r>
              <a:rPr lang="zh-CN"/>
              <a:t>狙击手</a:t>
            </a:r>
            <a:r>
              <a:t>：干掉敌方的所有单位，自己不能有损失。注意：一旦射击队员将自动退出【隐蔽】状态</a:t>
            </a:r>
          </a:p>
          <a:p>
            <a:r>
              <a:t>mission6</a:t>
            </a:r>
            <a:r>
              <a:rPr lang="zh-CN"/>
              <a:t>重火力</a:t>
            </a:r>
            <a:r>
              <a:t>：消灭所有的敌人。我方队员不得阵亡</a:t>
            </a:r>
            <a:r>
              <a:rPr lang="zh-CN"/>
              <a:t>。</a:t>
            </a:r>
            <a:endParaRPr lang="zh-CN"/>
          </a:p>
          <a:p>
            <a:r>
              <a:t>mission7</a:t>
            </a:r>
            <a:r>
              <a:rPr lang="zh-CN"/>
              <a:t>治疗</a:t>
            </a:r>
            <a:r>
              <a:t>：消灭所有的敌人。我方队员不得阵亡</a:t>
            </a:r>
            <a:r>
              <a:rPr lang="zh-CN"/>
              <a:t>。</a:t>
            </a:r>
            <a:endParaRPr lang="zh-CN"/>
          </a:p>
          <a:p>
            <a:r>
              <a:t>mission8</a:t>
            </a:r>
            <a:r>
              <a:rPr lang="zh-CN"/>
              <a:t>信号</a:t>
            </a:r>
            <a:r>
              <a:t>：我方【机枪手】移动到战术点【B】，并且不得阵亡</a:t>
            </a:r>
            <a:r>
              <a:rPr lang="zh-CN"/>
              <a:t>。</a:t>
            </a:r>
            <a:endParaRPr lang="zh-CN"/>
          </a:p>
        </p:txBody>
      </p:sp>
    </p:spTree>
  </p:cSld>
  <p:clrMapOvr>
    <a:masterClrMapping/>
  </p:clrMapOvr>
  <mc:AlternateContent xmlns:mc="http://schemas.openxmlformats.org/markup-compatibility/2006">
    <mc:Choice xmlns:p14="http://schemas.microsoft.com/office/powerpoint/2010/main" Requires="p14">
      <p:transition spd="slow" p14:dur="1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文本占位符 393"/>
          <p:cNvSpPr>
            <a:spLocks noGrp="1"/>
          </p:cNvSpPr>
          <p:nvPr>
            <p:ph type="body" sz="quarter" idx="10"/>
          </p:nvPr>
        </p:nvSpPr>
        <p:spPr/>
        <p:txBody>
          <a:bodyPr/>
          <a:lstStyle/>
          <a:p>
            <a:r>
              <a:rPr lang="zh-CN" altLang="en-US" dirty="0"/>
              <a:t>项目功能</a:t>
            </a:r>
            <a:endParaRPr lang="zh-CN" altLang="en-US" dirty="0"/>
          </a:p>
        </p:txBody>
      </p:sp>
      <p:sp>
        <p:nvSpPr>
          <p:cNvPr id="2" name="文本框 1"/>
          <p:cNvSpPr txBox="1"/>
          <p:nvPr/>
        </p:nvSpPr>
        <p:spPr>
          <a:xfrm>
            <a:off x="696595" y="1431925"/>
            <a:ext cx="10071735" cy="460375"/>
          </a:xfrm>
          <a:prstGeom prst="rect">
            <a:avLst/>
          </a:prstGeom>
          <a:noFill/>
        </p:spPr>
        <p:txBody>
          <a:bodyPr wrap="square" rtlCol="0">
            <a:spAutoFit/>
          </a:bodyPr>
          <a:p>
            <a:r>
              <a:rPr lang="zh-CN" altLang="en-US" sz="2400" b="1"/>
              <a:t>挑战模式：</a:t>
            </a:r>
            <a:r>
              <a:rPr lang="en-US" altLang="zh-CN" sz="2400" b="1"/>
              <a:t>4V4</a:t>
            </a:r>
            <a:r>
              <a:rPr lang="zh-CN" altLang="en-US" sz="2400" b="1"/>
              <a:t>，玩家与人机对战</a:t>
            </a:r>
            <a:endParaRPr lang="zh-CN" altLang="en-US" sz="2400" b="1"/>
          </a:p>
        </p:txBody>
      </p:sp>
      <p:sp>
        <p:nvSpPr>
          <p:cNvPr id="3" name="文本框 2"/>
          <p:cNvSpPr txBox="1"/>
          <p:nvPr/>
        </p:nvSpPr>
        <p:spPr>
          <a:xfrm>
            <a:off x="696595" y="2222500"/>
            <a:ext cx="6144260" cy="645160"/>
          </a:xfrm>
          <a:prstGeom prst="rect">
            <a:avLst/>
          </a:prstGeom>
          <a:noFill/>
        </p:spPr>
        <p:txBody>
          <a:bodyPr wrap="square" rtlCol="0">
            <a:spAutoFit/>
          </a:bodyPr>
          <a:p>
            <a:r>
              <a:t>missionChallenge挑战模式</a:t>
            </a:r>
            <a:r>
              <a:rPr lang="zh-CN"/>
              <a:t>：</a:t>
            </a:r>
            <a:r>
              <a:t>通过小队成员之间合理的配合，将敌方队员全部消灭！我方队员至少存活一人！</a:t>
            </a:r>
          </a:p>
        </p:txBody>
      </p:sp>
      <p:pic>
        <p:nvPicPr>
          <p:cNvPr id="4" name="图片 3" descr="截屏2020-12-03 下午8.36.01"/>
          <p:cNvPicPr>
            <a:picLocks noChangeAspect="1"/>
          </p:cNvPicPr>
          <p:nvPr/>
        </p:nvPicPr>
        <p:blipFill>
          <a:blip r:embed="rId1"/>
          <a:stretch>
            <a:fillRect/>
          </a:stretch>
        </p:blipFill>
        <p:spPr>
          <a:xfrm>
            <a:off x="696595" y="2921000"/>
            <a:ext cx="4464685" cy="2790190"/>
          </a:xfrm>
          <a:prstGeom prst="rect">
            <a:avLst/>
          </a:prstGeom>
        </p:spPr>
      </p:pic>
      <p:pic>
        <p:nvPicPr>
          <p:cNvPr id="5" name="图片 4" descr="截屏2020-12-03 下午8.37.34"/>
          <p:cNvPicPr>
            <a:picLocks noChangeAspect="1"/>
          </p:cNvPicPr>
          <p:nvPr/>
        </p:nvPicPr>
        <p:blipFill>
          <a:blip r:embed="rId2"/>
          <a:stretch>
            <a:fillRect/>
          </a:stretch>
        </p:blipFill>
        <p:spPr>
          <a:xfrm>
            <a:off x="5855335" y="2921000"/>
            <a:ext cx="4525010" cy="2828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截屏2020-12-03 下午8.53.05"/>
          <p:cNvPicPr>
            <a:picLocks noChangeAspect="1"/>
          </p:cNvPicPr>
          <p:nvPr/>
        </p:nvPicPr>
        <p:blipFill>
          <a:blip r:embed="rId1"/>
          <a:stretch>
            <a:fillRect/>
          </a:stretch>
        </p:blipFill>
        <p:spPr>
          <a:xfrm>
            <a:off x="4995545" y="1501775"/>
            <a:ext cx="6167120" cy="3854450"/>
          </a:xfrm>
          <a:prstGeom prst="rect">
            <a:avLst/>
          </a:prstGeom>
        </p:spPr>
      </p:pic>
      <p:pic>
        <p:nvPicPr>
          <p:cNvPr id="2" name="图片 1" descr="截屏2020-12-03 下午8.41.15"/>
          <p:cNvPicPr>
            <a:picLocks noChangeAspect="1"/>
          </p:cNvPicPr>
          <p:nvPr/>
        </p:nvPicPr>
        <p:blipFill>
          <a:blip r:embed="rId2"/>
          <a:stretch>
            <a:fillRect/>
          </a:stretch>
        </p:blipFill>
        <p:spPr>
          <a:xfrm>
            <a:off x="4995545" y="1501775"/>
            <a:ext cx="6166485" cy="3854450"/>
          </a:xfrm>
          <a:prstGeom prst="rect">
            <a:avLst/>
          </a:prstGeom>
        </p:spPr>
      </p:pic>
      <p:pic>
        <p:nvPicPr>
          <p:cNvPr id="5" name="图片 4" descr="/Users/ocean/截屏/截屏2020-12-03 下午10.00.44.png截屏2020-12-03 下午10.00.44"/>
          <p:cNvPicPr>
            <a:picLocks noChangeAspect="1"/>
          </p:cNvPicPr>
          <p:nvPr/>
        </p:nvPicPr>
        <p:blipFill>
          <a:blip r:embed="rId3"/>
          <a:srcRect/>
          <a:stretch>
            <a:fillRect/>
          </a:stretch>
        </p:blipFill>
        <p:spPr>
          <a:xfrm>
            <a:off x="4995863" y="1501775"/>
            <a:ext cx="6167755" cy="3855085"/>
          </a:xfrm>
          <a:prstGeom prst="rect">
            <a:avLst/>
          </a:prstGeom>
        </p:spPr>
      </p:pic>
      <p:sp>
        <p:nvSpPr>
          <p:cNvPr id="16" name="Rounded Rectangle 15"/>
          <p:cNvSpPr/>
          <p:nvPr/>
        </p:nvSpPr>
        <p:spPr>
          <a:xfrm>
            <a:off x="921385" y="3128645"/>
            <a:ext cx="3167380" cy="600710"/>
          </a:xfrm>
          <a:prstGeom prst="roundRect">
            <a:avLst>
              <a:gd name="adj" fmla="val 3769"/>
            </a:avLst>
          </a:prstGeom>
          <a:solidFill>
            <a:schemeClr val="bg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txBox="1"/>
          <p:nvPr/>
        </p:nvSpPr>
        <p:spPr>
          <a:xfrm>
            <a:off x="1802387" y="3198279"/>
            <a:ext cx="14046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44546A"/>
                </a:solidFill>
                <a:latin typeface="+mn-ea"/>
              </a:defRPr>
            </a:lvl1pPr>
          </a:lstStyle>
          <a:p>
            <a:pPr algn="ctr"/>
            <a:r>
              <a:rPr lang="zh-CN" altLang="en-US" sz="2400" dirty="0">
                <a:solidFill>
                  <a:srgbClr val="DB9665"/>
                </a:solidFill>
              </a:rPr>
              <a:t>点击运行</a:t>
            </a:r>
            <a:endParaRPr lang="zh-CN" altLang="en-US" sz="2400" dirty="0">
              <a:solidFill>
                <a:srgbClr val="DB9665"/>
              </a:solidFill>
            </a:endParaRPr>
          </a:p>
        </p:txBody>
      </p:sp>
      <p:sp>
        <p:nvSpPr>
          <p:cNvPr id="3" name="Title 3"/>
          <p:cNvSpPr txBox="1"/>
          <p:nvPr/>
        </p:nvSpPr>
        <p:spPr>
          <a:xfrm>
            <a:off x="1344235" y="3198279"/>
            <a:ext cx="2320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44546A"/>
                </a:solidFill>
                <a:latin typeface="+mn-ea"/>
              </a:defRPr>
            </a:lvl1pPr>
          </a:lstStyle>
          <a:p>
            <a:pPr algn="ctr"/>
            <a:r>
              <a:rPr lang="zh-CN" altLang="en-US" sz="2400" dirty="0">
                <a:solidFill>
                  <a:srgbClr val="DB9665"/>
                </a:solidFill>
              </a:rPr>
              <a:t>一次性添加命令</a:t>
            </a:r>
            <a:endParaRPr lang="zh-CN" altLang="en-US" sz="2400" dirty="0">
              <a:solidFill>
                <a:srgbClr val="DB9665"/>
              </a:solidFill>
            </a:endParaRPr>
          </a:p>
        </p:txBody>
      </p:sp>
      <p:sp>
        <p:nvSpPr>
          <p:cNvPr id="7" name="文本占位符 6"/>
          <p:cNvSpPr>
            <a:spLocks noGrp="1"/>
          </p:cNvSpPr>
          <p:nvPr>
            <p:ph type="body" sz="quarter" idx="10"/>
          </p:nvPr>
        </p:nvSpPr>
        <p:spPr/>
        <p:txBody>
          <a:bodyPr/>
          <a:lstStyle/>
          <a:p>
            <a:r>
              <a:rPr lang="zh-CN" altLang="en-US" dirty="0"/>
              <a:t>游戏规则</a:t>
            </a:r>
            <a:endParaRPr lang="en-US" altLang="zh-CN" dirty="0"/>
          </a:p>
        </p:txBody>
      </p:sp>
      <p:sp>
        <p:nvSpPr>
          <p:cNvPr id="39" name="Title 3"/>
          <p:cNvSpPr txBox="1"/>
          <p:nvPr/>
        </p:nvSpPr>
        <p:spPr>
          <a:xfrm>
            <a:off x="1803022" y="3198914"/>
            <a:ext cx="14046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000" b="1">
                <a:solidFill>
                  <a:srgbClr val="44546A"/>
                </a:solidFill>
                <a:latin typeface="+mn-ea"/>
              </a:defRPr>
            </a:lvl1pPr>
          </a:lstStyle>
          <a:p>
            <a:pPr algn="ctr"/>
            <a:r>
              <a:rPr lang="zh-CN" altLang="en-US" sz="2400" dirty="0">
                <a:solidFill>
                  <a:srgbClr val="DB9665"/>
                </a:solidFill>
              </a:rPr>
              <a:t>关卡解锁</a:t>
            </a:r>
            <a:endParaRPr lang="zh-CN" altLang="en-US" sz="2400" dirty="0">
              <a:solidFill>
                <a:srgbClr val="DB9665"/>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9"/>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nodeType="after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3"/>
                                        </p:tgtEl>
                                        <p:attrNameLst>
                                          <p:attrName>style.visibility</p:attrName>
                                        </p:attrNameLst>
                                      </p:cBhvr>
                                      <p:to>
                                        <p:strVal val="hidden"/>
                                      </p:to>
                                    </p:set>
                                  </p:childTnLst>
                                </p:cTn>
                              </p:par>
                            </p:childTnLst>
                          </p:cTn>
                        </p:par>
                        <p:par>
                          <p:cTn id="30" fill="hold">
                            <p:stCondLst>
                              <p:cond delay="0"/>
                            </p:stCondLst>
                            <p:childTnLst>
                              <p:par>
                                <p:cTn id="31" presetID="1" presetClass="exit" presetSubtype="0" fill="hold" nodeType="afterEffect">
                                  <p:stCondLst>
                                    <p:cond delay="0"/>
                                  </p:stCondLst>
                                  <p:childTnLst>
                                    <p:set>
                                      <p:cBhvr>
                                        <p:cTn id="32" dur="1" fill="hold">
                                          <p:stCondLst>
                                            <p:cond delay="0"/>
                                          </p:stCondLst>
                                        </p:cTn>
                                        <p:tgtEl>
                                          <p:spTgt spid="5"/>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 grpId="0"/>
      <p:bldP spid="4" grpId="0"/>
      <p:bldP spid="39" grpId="1"/>
      <p:bldP spid="3" grpId="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图文框 30"/>
          <p:cNvSpPr/>
          <p:nvPr/>
        </p:nvSpPr>
        <p:spPr>
          <a:xfrm>
            <a:off x="2393482" y="3971705"/>
            <a:ext cx="7405036" cy="1388894"/>
          </a:xfrm>
          <a:prstGeom prst="frame">
            <a:avLst>
              <a:gd name="adj1" fmla="val 6559"/>
            </a:avLst>
          </a:prstGeom>
          <a:solidFill>
            <a:srgbClr val="DB9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4709161" y="4124751"/>
            <a:ext cx="2773680" cy="82994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800" b="0" i="0" u="none" strike="noStrike" kern="0" cap="none" spc="300" normalizeH="0" baseline="0" noProof="0" dirty="0">
                <a:ln>
                  <a:noFill/>
                </a:ln>
                <a:solidFill>
                  <a:srgbClr val="3C0000"/>
                </a:solidFill>
                <a:effectLst/>
                <a:uLnTx/>
                <a:uFillTx/>
              </a:rPr>
              <a:t>代码说明</a:t>
            </a:r>
            <a:endParaRPr kumimoji="0" lang="zh-CN" altLang="en-US" sz="4800" b="0" i="0" u="none" strike="noStrike" kern="0" cap="none" spc="300" normalizeH="0" baseline="0" noProof="0" dirty="0">
              <a:ln>
                <a:noFill/>
              </a:ln>
              <a:solidFill>
                <a:srgbClr val="3C0000"/>
              </a:solidFill>
              <a:effectLst/>
              <a:uLnTx/>
              <a:uFillTx/>
            </a:endParaRPr>
          </a:p>
        </p:txBody>
      </p:sp>
      <p:sp>
        <p:nvSpPr>
          <p:cNvPr id="6" name="文本框 5"/>
          <p:cNvSpPr txBox="1"/>
          <p:nvPr/>
        </p:nvSpPr>
        <p:spPr>
          <a:xfrm>
            <a:off x="5813743" y="1950819"/>
            <a:ext cx="564515" cy="1014730"/>
          </a:xfrm>
          <a:prstGeom prst="rect">
            <a:avLst/>
          </a:prstGeom>
          <a:noFill/>
        </p:spPr>
        <p:txBody>
          <a:bodyPr wrap="none" rtlCol="0">
            <a:spAutoFit/>
          </a:bodyPr>
          <a:lstStyle/>
          <a:p>
            <a:pPr algn="ctr"/>
            <a:r>
              <a:rPr lang="en-US" altLang="zh-CN" sz="6000" b="1" dirty="0">
                <a:solidFill>
                  <a:srgbClr val="C00000"/>
                </a:solidFill>
              </a:rPr>
              <a:t>2</a:t>
            </a:r>
            <a:endParaRPr lang="en-US" altLang="zh-CN" sz="60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14:vortex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heel(1)">
                                      <p:cBhvr>
                                        <p:cTn id="11" dur="1000"/>
                                        <p:tgtEl>
                                          <p:spTgt spid="31"/>
                                        </p:tgtEl>
                                      </p:cBhvr>
                                    </p:animEffect>
                                  </p:childTnLst>
                                </p:cTn>
                              </p:par>
                            </p:childTnLst>
                          </p:cTn>
                        </p:par>
                        <p:par>
                          <p:cTn id="12" fill="hold">
                            <p:stCondLst>
                              <p:cond delay="1500"/>
                            </p:stCondLst>
                            <p:childTnLst>
                              <p:par>
                                <p:cTn id="13" presetID="16" presetClass="entr" presetSubtype="37"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类说明</a:t>
            </a:r>
            <a:endParaRPr lang="zh-CN" altLang="en-US" dirty="0"/>
          </a:p>
        </p:txBody>
      </p:sp>
      <p:sp>
        <p:nvSpPr>
          <p:cNvPr id="62" name="Oval 61"/>
          <p:cNvSpPr/>
          <p:nvPr/>
        </p:nvSpPr>
        <p:spPr>
          <a:xfrm>
            <a:off x="2833652" y="2922123"/>
            <a:ext cx="1072643" cy="1072643"/>
          </a:xfrm>
          <a:prstGeom prst="ellipse">
            <a:avLst/>
          </a:prstGeom>
          <a:noFill/>
          <a:ln w="6350" cmpd="sng">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5" name="Oval 64"/>
          <p:cNvSpPr/>
          <p:nvPr/>
        </p:nvSpPr>
        <p:spPr>
          <a:xfrm>
            <a:off x="4437094" y="2002054"/>
            <a:ext cx="1288549" cy="1288551"/>
          </a:xfrm>
          <a:prstGeom prst="ellipse">
            <a:avLst/>
          </a:prstGeom>
          <a:solidFill>
            <a:schemeClr val="bg2">
              <a:lumMod val="95000"/>
            </a:schemeClr>
          </a:solidFill>
          <a:ln w="6350"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6" name="Oval 65"/>
          <p:cNvSpPr/>
          <p:nvPr/>
        </p:nvSpPr>
        <p:spPr>
          <a:xfrm>
            <a:off x="4567215" y="2121146"/>
            <a:ext cx="1028300" cy="1028301"/>
          </a:xfrm>
          <a:prstGeom prst="ellipse">
            <a:avLst/>
          </a:prstGeom>
          <a:solidFill>
            <a:srgbClr val="FFFFFF"/>
          </a:solidFill>
          <a:ln w="6350" cmpd="sng">
            <a:solidFill>
              <a:srgbClr val="4D4D4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9" name="Oval 68"/>
          <p:cNvSpPr/>
          <p:nvPr/>
        </p:nvSpPr>
        <p:spPr>
          <a:xfrm>
            <a:off x="5901414" y="3550725"/>
            <a:ext cx="1201964" cy="1201965"/>
          </a:xfrm>
          <a:prstGeom prst="ellipse">
            <a:avLst/>
          </a:prstGeom>
          <a:solidFill>
            <a:schemeClr val="bg2">
              <a:lumMod val="95000"/>
            </a:schemeClr>
          </a:solidFill>
          <a:ln w="6350"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0" name="Oval 69"/>
          <p:cNvSpPr/>
          <p:nvPr/>
        </p:nvSpPr>
        <p:spPr>
          <a:xfrm>
            <a:off x="6022792" y="3661816"/>
            <a:ext cx="959203" cy="959204"/>
          </a:xfrm>
          <a:prstGeom prst="ellipse">
            <a:avLst/>
          </a:prstGeom>
          <a:solidFill>
            <a:srgbClr val="FFFFFF"/>
          </a:solidFill>
          <a:ln w="6350" cmpd="sng">
            <a:solidFill>
              <a:srgbClr val="4D4D4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4" name="Oval 73"/>
          <p:cNvSpPr/>
          <p:nvPr/>
        </p:nvSpPr>
        <p:spPr>
          <a:xfrm>
            <a:off x="1408678" y="2071005"/>
            <a:ext cx="1114207" cy="1114207"/>
          </a:xfrm>
          <a:prstGeom prst="ellipse">
            <a:avLst/>
          </a:prstGeom>
          <a:noFill/>
          <a:ln w="6350" cmpd="sng">
            <a:solidFill>
              <a:srgbClr val="4D4D4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40000"/>
                  <a:lumOff val="60000"/>
                </a:schemeClr>
              </a:solidFill>
            </a:endParaRPr>
          </a:p>
        </p:txBody>
      </p:sp>
      <p:sp>
        <p:nvSpPr>
          <p:cNvPr id="75" name="Oval 74"/>
          <p:cNvSpPr/>
          <p:nvPr/>
        </p:nvSpPr>
        <p:spPr>
          <a:xfrm>
            <a:off x="7695367" y="2771155"/>
            <a:ext cx="1065052" cy="1065053"/>
          </a:xfrm>
          <a:prstGeom prst="ellipse">
            <a:avLst/>
          </a:prstGeom>
          <a:noFill/>
          <a:ln w="6350" cmpd="sng">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9" name="Oval 78"/>
          <p:cNvSpPr/>
          <p:nvPr/>
        </p:nvSpPr>
        <p:spPr>
          <a:xfrm>
            <a:off x="9020527" y="1746590"/>
            <a:ext cx="1150399" cy="1150400"/>
          </a:xfrm>
          <a:prstGeom prst="ellipse">
            <a:avLst/>
          </a:prstGeom>
          <a:noFill/>
          <a:ln w="6350" cmpd="sng">
            <a:solidFill>
              <a:srgbClr val="4D4D4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84" name="Straight Connector 83"/>
          <p:cNvCxnSpPr>
            <a:stCxn id="74" idx="6"/>
            <a:endCxn id="62" idx="1"/>
          </p:cNvCxnSpPr>
          <p:nvPr/>
        </p:nvCxnSpPr>
        <p:spPr>
          <a:xfrm>
            <a:off x="2522885" y="2628109"/>
            <a:ext cx="467852" cy="451099"/>
          </a:xfrm>
          <a:prstGeom prst="line">
            <a:avLst/>
          </a:prstGeom>
          <a:ln w="9525" cmpd="sng">
            <a:solidFill>
              <a:srgbClr val="4D4D4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3906295" y="3587535"/>
            <a:ext cx="1151856" cy="74281"/>
          </a:xfrm>
          <a:prstGeom prst="line">
            <a:avLst/>
          </a:prstGeom>
          <a:ln w="9525" cmpd="sng">
            <a:solidFill>
              <a:srgbClr val="4D4D4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942032" y="3147941"/>
            <a:ext cx="116120" cy="439593"/>
          </a:xfrm>
          <a:prstGeom prst="line">
            <a:avLst/>
          </a:prstGeom>
          <a:ln w="9525" cmpd="sng">
            <a:solidFill>
              <a:srgbClr val="4D4D4D"/>
            </a:solidFill>
            <a:prstDash val="sysDash"/>
          </a:ln>
          <a:effectLst/>
        </p:spPr>
        <p:style>
          <a:lnRef idx="2">
            <a:schemeClr val="accent1"/>
          </a:lnRef>
          <a:fillRef idx="0">
            <a:schemeClr val="accent1"/>
          </a:fillRef>
          <a:effectRef idx="1">
            <a:schemeClr val="accent1"/>
          </a:effectRef>
          <a:fontRef idx="minor">
            <a:schemeClr val="tx1"/>
          </a:fontRef>
        </p:style>
      </p:cxnSp>
      <p:sp>
        <p:nvSpPr>
          <p:cNvPr id="112" name="Subtitle 2"/>
          <p:cNvSpPr txBox="1"/>
          <p:nvPr/>
        </p:nvSpPr>
        <p:spPr>
          <a:xfrm>
            <a:off x="1386135" y="1732178"/>
            <a:ext cx="86550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b="1">
                <a:solidFill>
                  <a:srgbClr val="44546A"/>
                </a:solidFill>
                <a:latin typeface="+mn-ea"/>
              </a:defRPr>
            </a:lvl1pPr>
          </a:lstStyle>
          <a:p>
            <a:pPr algn="l"/>
            <a:r>
              <a:rPr lang="en-US" sz="1400" b="0" dirty="0">
                <a:solidFill>
                  <a:srgbClr val="3C0000"/>
                </a:solidFill>
              </a:rPr>
              <a:t>Function</a:t>
            </a:r>
            <a:endParaRPr lang="en-US" sz="1400" b="0" dirty="0">
              <a:solidFill>
                <a:srgbClr val="3C0000"/>
              </a:solidFill>
            </a:endParaRPr>
          </a:p>
        </p:txBody>
      </p:sp>
      <p:sp>
        <p:nvSpPr>
          <p:cNvPr id="113" name="Subtitle 2"/>
          <p:cNvSpPr txBox="1"/>
          <p:nvPr/>
        </p:nvSpPr>
        <p:spPr>
          <a:xfrm>
            <a:off x="3662965" y="3836209"/>
            <a:ext cx="99441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b="1">
                <a:solidFill>
                  <a:srgbClr val="44546A"/>
                </a:solidFill>
                <a:latin typeface="+mn-ea"/>
              </a:defRPr>
            </a:lvl1pPr>
          </a:lstStyle>
          <a:p>
            <a:pPr algn="l"/>
            <a:r>
              <a:rPr lang="en-US" sz="1400" b="0" dirty="0">
                <a:solidFill>
                  <a:srgbClr val="3C0000"/>
                </a:solidFill>
              </a:rPr>
              <a:t>Statement</a:t>
            </a:r>
            <a:endParaRPr lang="en-US" sz="1400" b="0" dirty="0">
              <a:solidFill>
                <a:srgbClr val="3C0000"/>
              </a:solidFill>
            </a:endParaRPr>
          </a:p>
        </p:txBody>
      </p:sp>
      <p:sp>
        <p:nvSpPr>
          <p:cNvPr id="114" name="Subtitle 2"/>
          <p:cNvSpPr txBox="1"/>
          <p:nvPr/>
        </p:nvSpPr>
        <p:spPr>
          <a:xfrm>
            <a:off x="4571453" y="1662156"/>
            <a:ext cx="61785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b="1">
                <a:solidFill>
                  <a:srgbClr val="44546A"/>
                </a:solidFill>
                <a:latin typeface="+mn-ea"/>
              </a:defRPr>
            </a:lvl1pPr>
          </a:lstStyle>
          <a:p>
            <a:pPr algn="l"/>
            <a:r>
              <a:rPr lang="en-US" sz="1400" b="0" dirty="0">
                <a:solidFill>
                  <a:srgbClr val="3C0000"/>
                </a:solidFill>
              </a:rPr>
              <a:t>Block</a:t>
            </a:r>
            <a:endParaRPr lang="en-US" sz="1400" b="0" dirty="0">
              <a:solidFill>
                <a:srgbClr val="3C0000"/>
              </a:solidFill>
            </a:endParaRPr>
          </a:p>
        </p:txBody>
      </p:sp>
      <p:sp>
        <p:nvSpPr>
          <p:cNvPr id="115" name="Subtitle 2"/>
          <p:cNvSpPr txBox="1"/>
          <p:nvPr/>
        </p:nvSpPr>
        <p:spPr>
          <a:xfrm>
            <a:off x="6901880" y="4523599"/>
            <a:ext cx="105346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b="1">
                <a:solidFill>
                  <a:srgbClr val="44546A"/>
                </a:solidFill>
                <a:latin typeface="+mn-ea"/>
              </a:defRPr>
            </a:lvl1pPr>
          </a:lstStyle>
          <a:p>
            <a:pPr algn="l"/>
            <a:r>
              <a:rPr lang="en-US" sz="1400" b="0" dirty="0">
                <a:solidFill>
                  <a:srgbClr val="3C0000"/>
                </a:solidFill>
              </a:rPr>
              <a:t>AIManager</a:t>
            </a:r>
            <a:endParaRPr lang="en-US" sz="1400" b="0" dirty="0">
              <a:solidFill>
                <a:srgbClr val="3C0000"/>
              </a:solidFill>
            </a:endParaRPr>
          </a:p>
        </p:txBody>
      </p:sp>
      <p:sp>
        <p:nvSpPr>
          <p:cNvPr id="116" name="Subtitle 2"/>
          <p:cNvSpPr txBox="1"/>
          <p:nvPr/>
        </p:nvSpPr>
        <p:spPr>
          <a:xfrm>
            <a:off x="8142329" y="3836207"/>
            <a:ext cx="1330325"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b="1">
                <a:solidFill>
                  <a:srgbClr val="44546A"/>
                </a:solidFill>
                <a:latin typeface="+mn-ea"/>
              </a:defRPr>
            </a:lvl1pPr>
          </a:lstStyle>
          <a:p>
            <a:pPr algn="l"/>
            <a:r>
              <a:rPr lang="en-US" sz="1400" b="0" dirty="0">
                <a:solidFill>
                  <a:srgbClr val="3C0000"/>
                </a:solidFill>
              </a:rPr>
              <a:t>BulletManager</a:t>
            </a:r>
            <a:endParaRPr lang="en-US" sz="1400" b="0" dirty="0">
              <a:solidFill>
                <a:srgbClr val="3C0000"/>
              </a:solidFill>
            </a:endParaRPr>
          </a:p>
        </p:txBody>
      </p:sp>
      <p:sp>
        <p:nvSpPr>
          <p:cNvPr id="118" name="Subtitle 2"/>
          <p:cNvSpPr txBox="1"/>
          <p:nvPr/>
        </p:nvSpPr>
        <p:spPr>
          <a:xfrm>
            <a:off x="9146050" y="2922740"/>
            <a:ext cx="151765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b="1">
                <a:solidFill>
                  <a:srgbClr val="44546A"/>
                </a:solidFill>
                <a:latin typeface="+mn-ea"/>
              </a:defRPr>
            </a:lvl1pPr>
          </a:lstStyle>
          <a:p>
            <a:pPr algn="l"/>
            <a:r>
              <a:rPr lang="en-US" sz="1400" b="0" dirty="0">
                <a:solidFill>
                  <a:srgbClr val="3C0000"/>
                </a:solidFill>
              </a:rPr>
              <a:t>CameraManager</a:t>
            </a:r>
            <a:endParaRPr lang="en-US" sz="1400" b="0" dirty="0">
              <a:solidFill>
                <a:srgbClr val="3C0000"/>
              </a:solidFill>
            </a:endParaRPr>
          </a:p>
        </p:txBody>
      </p:sp>
      <p:pic>
        <p:nvPicPr>
          <p:cNvPr id="4" name="图片 3" descr="截屏2020-12-03 下午9.00.47"/>
          <p:cNvPicPr>
            <a:picLocks noChangeAspect="1"/>
          </p:cNvPicPr>
          <p:nvPr/>
        </p:nvPicPr>
        <p:blipFill>
          <a:blip r:embed="rId1"/>
          <a:srcRect/>
          <a:stretch>
            <a:fillRect/>
          </a:stretch>
        </p:blipFill>
        <p:spPr>
          <a:xfrm>
            <a:off x="1421130" y="2098675"/>
            <a:ext cx="1073150" cy="1035685"/>
          </a:xfrm>
          <a:prstGeom prst="ellipse">
            <a:avLst/>
          </a:prstGeom>
        </p:spPr>
      </p:pic>
      <p:pic>
        <p:nvPicPr>
          <p:cNvPr id="5" name="图片 4" descr="截屏2020-12-03 下午9.01.15"/>
          <p:cNvPicPr>
            <a:picLocks noChangeAspect="1"/>
          </p:cNvPicPr>
          <p:nvPr/>
        </p:nvPicPr>
        <p:blipFill>
          <a:blip r:embed="rId2"/>
          <a:srcRect/>
          <a:stretch>
            <a:fillRect/>
          </a:stretch>
        </p:blipFill>
        <p:spPr>
          <a:xfrm>
            <a:off x="2851785" y="2991485"/>
            <a:ext cx="1035050" cy="913130"/>
          </a:xfrm>
          <a:prstGeom prst="ellipse">
            <a:avLst/>
          </a:prstGeom>
        </p:spPr>
      </p:pic>
      <p:pic>
        <p:nvPicPr>
          <p:cNvPr id="6" name="图片 5" descr="截屏2020-12-03 下午9.05.09"/>
          <p:cNvPicPr>
            <a:picLocks noChangeAspect="1"/>
          </p:cNvPicPr>
          <p:nvPr/>
        </p:nvPicPr>
        <p:blipFill>
          <a:blip r:embed="rId3"/>
          <a:srcRect/>
          <a:stretch>
            <a:fillRect/>
          </a:stretch>
        </p:blipFill>
        <p:spPr>
          <a:xfrm>
            <a:off x="4595495" y="2149475"/>
            <a:ext cx="976630" cy="960120"/>
          </a:xfrm>
          <a:prstGeom prst="ellipse">
            <a:avLst/>
          </a:prstGeom>
        </p:spPr>
      </p:pic>
      <p:pic>
        <p:nvPicPr>
          <p:cNvPr id="7" name="图片 6" descr="截屏2020-12-03 下午8.53.05"/>
          <p:cNvPicPr>
            <a:picLocks noChangeAspect="1"/>
          </p:cNvPicPr>
          <p:nvPr/>
        </p:nvPicPr>
        <p:blipFill>
          <a:blip r:embed="rId4"/>
          <a:srcRect/>
          <a:stretch>
            <a:fillRect/>
          </a:stretch>
        </p:blipFill>
        <p:spPr>
          <a:xfrm>
            <a:off x="6022975" y="3672205"/>
            <a:ext cx="974090" cy="922020"/>
          </a:xfrm>
          <a:prstGeom prst="ellipse">
            <a:avLst/>
          </a:prstGeom>
        </p:spPr>
      </p:pic>
      <p:pic>
        <p:nvPicPr>
          <p:cNvPr id="8" name="图片 7" descr="ac00b78b4716995ca518b5960ddb3954"/>
          <p:cNvPicPr>
            <a:picLocks noChangeAspect="1"/>
          </p:cNvPicPr>
          <p:nvPr/>
        </p:nvPicPr>
        <p:blipFill>
          <a:blip r:embed="rId5"/>
          <a:srcRect/>
          <a:stretch>
            <a:fillRect/>
          </a:stretch>
        </p:blipFill>
        <p:spPr>
          <a:xfrm>
            <a:off x="7709535" y="2799715"/>
            <a:ext cx="1036955" cy="1008380"/>
          </a:xfrm>
          <a:prstGeom prst="ellipse">
            <a:avLst/>
          </a:prstGeom>
        </p:spPr>
      </p:pic>
      <p:pic>
        <p:nvPicPr>
          <p:cNvPr id="9" name="图片 8" descr="ab267162f3c24e550d72b34393985fe0"/>
          <p:cNvPicPr>
            <a:picLocks noChangeAspect="1"/>
          </p:cNvPicPr>
          <p:nvPr/>
        </p:nvPicPr>
        <p:blipFill>
          <a:blip r:embed="rId6"/>
          <a:stretch>
            <a:fillRect/>
          </a:stretch>
        </p:blipFill>
        <p:spPr>
          <a:xfrm>
            <a:off x="9067800" y="1792605"/>
            <a:ext cx="1056005" cy="1057910"/>
          </a:xfrm>
          <a:prstGeom prst="ellipse">
            <a:avLst/>
          </a:prstGeom>
        </p:spPr>
      </p:pic>
      <p:pic>
        <p:nvPicPr>
          <p:cNvPr id="10" name="图片 9" descr="截屏2020-12-03 下午9.13.39"/>
          <p:cNvPicPr>
            <a:picLocks noChangeAspect="1"/>
          </p:cNvPicPr>
          <p:nvPr/>
        </p:nvPicPr>
        <p:blipFill>
          <a:blip r:embed="rId7"/>
          <a:stretch>
            <a:fillRect/>
          </a:stretch>
        </p:blipFill>
        <p:spPr>
          <a:xfrm>
            <a:off x="844550" y="4523740"/>
            <a:ext cx="2146300" cy="1600200"/>
          </a:xfrm>
          <a:prstGeom prst="rect">
            <a:avLst/>
          </a:prstGeom>
        </p:spPr>
      </p:pic>
      <p:pic>
        <p:nvPicPr>
          <p:cNvPr id="11" name="图片 10" descr="截屏2020-12-03 下午9.14.09"/>
          <p:cNvPicPr>
            <a:picLocks noChangeAspect="1"/>
          </p:cNvPicPr>
          <p:nvPr/>
        </p:nvPicPr>
        <p:blipFill>
          <a:blip r:embed="rId8"/>
          <a:stretch>
            <a:fillRect/>
          </a:stretch>
        </p:blipFill>
        <p:spPr>
          <a:xfrm>
            <a:off x="2990850" y="4523105"/>
            <a:ext cx="1291590" cy="1600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wipe(left)">
                                      <p:cBhvr>
                                        <p:cTn id="12" dur="500"/>
                                        <p:tgtEl>
                                          <p:spTgt spid="11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500"/>
                                        <p:tgtEl>
                                          <p:spTgt spid="84"/>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p:cTn id="23" dur="500" fill="hold"/>
                                        <p:tgtEl>
                                          <p:spTgt spid="62"/>
                                        </p:tgtEl>
                                        <p:attrNameLst>
                                          <p:attrName>ppt_w</p:attrName>
                                        </p:attrNameLst>
                                      </p:cBhvr>
                                      <p:tavLst>
                                        <p:tav tm="0">
                                          <p:val>
                                            <p:fltVal val="0"/>
                                          </p:val>
                                        </p:tav>
                                        <p:tav tm="100000">
                                          <p:val>
                                            <p:strVal val="#ppt_w"/>
                                          </p:val>
                                        </p:tav>
                                      </p:tavLst>
                                    </p:anim>
                                    <p:anim calcmode="lin" valueType="num">
                                      <p:cBhvr>
                                        <p:cTn id="24" dur="500" fill="hold"/>
                                        <p:tgtEl>
                                          <p:spTgt spid="62"/>
                                        </p:tgtEl>
                                        <p:attrNameLst>
                                          <p:attrName>ppt_h</p:attrName>
                                        </p:attrNameLst>
                                      </p:cBhvr>
                                      <p:tavLst>
                                        <p:tav tm="0">
                                          <p:val>
                                            <p:fltVal val="0"/>
                                          </p:val>
                                        </p:tav>
                                        <p:tav tm="100000">
                                          <p:val>
                                            <p:strVal val="#ppt_h"/>
                                          </p:val>
                                        </p:tav>
                                      </p:tavLst>
                                    </p:anim>
                                    <p:animEffect transition="in" filter="fade">
                                      <p:cBhvr>
                                        <p:cTn id="25" dur="500"/>
                                        <p:tgtEl>
                                          <p:spTgt spid="6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wipe(left)">
                                      <p:cBhvr>
                                        <p:cTn id="28" dur="500"/>
                                        <p:tgtEl>
                                          <p:spTgt spid="113"/>
                                        </p:tgtEl>
                                      </p:cBhvr>
                                    </p:animEffect>
                                  </p:childTnLst>
                                </p:cTn>
                              </p:par>
                            </p:childTnLst>
                          </p:cTn>
                        </p:par>
                        <p:par>
                          <p:cTn id="29" fill="hold">
                            <p:stCondLst>
                              <p:cond delay="1500"/>
                            </p:stCondLst>
                            <p:childTnLst>
                              <p:par>
                                <p:cTn id="30" presetID="1"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wipe(left)">
                                      <p:cBhvr>
                                        <p:cTn id="35" dur="500"/>
                                        <p:tgtEl>
                                          <p:spTgt spid="85"/>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wipe(down)">
                                      <p:cBhvr>
                                        <p:cTn id="39" dur="500"/>
                                        <p:tgtEl>
                                          <p:spTgt spid="86"/>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Effect transition="in" filter="fade">
                                      <p:cBhvr>
                                        <p:cTn id="45" dur="500"/>
                                        <p:tgtEl>
                                          <p:spTgt spid="6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 calcmode="lin" valueType="num">
                                      <p:cBhvr>
                                        <p:cTn id="48" dur="500" fill="hold"/>
                                        <p:tgtEl>
                                          <p:spTgt spid="66"/>
                                        </p:tgtEl>
                                        <p:attrNameLst>
                                          <p:attrName>ppt_w</p:attrName>
                                        </p:attrNameLst>
                                      </p:cBhvr>
                                      <p:tavLst>
                                        <p:tav tm="0">
                                          <p:val>
                                            <p:fltVal val="0"/>
                                          </p:val>
                                        </p:tav>
                                        <p:tav tm="100000">
                                          <p:val>
                                            <p:strVal val="#ppt_w"/>
                                          </p:val>
                                        </p:tav>
                                      </p:tavLst>
                                    </p:anim>
                                    <p:anim calcmode="lin" valueType="num">
                                      <p:cBhvr>
                                        <p:cTn id="49" dur="500" fill="hold"/>
                                        <p:tgtEl>
                                          <p:spTgt spid="66"/>
                                        </p:tgtEl>
                                        <p:attrNameLst>
                                          <p:attrName>ppt_h</p:attrName>
                                        </p:attrNameLst>
                                      </p:cBhvr>
                                      <p:tavLst>
                                        <p:tav tm="0">
                                          <p:val>
                                            <p:fltVal val="0"/>
                                          </p:val>
                                        </p:tav>
                                        <p:tav tm="100000">
                                          <p:val>
                                            <p:strVal val="#ppt_h"/>
                                          </p:val>
                                        </p:tav>
                                      </p:tavLst>
                                    </p:anim>
                                    <p:animEffect transition="in" filter="fade">
                                      <p:cBhvr>
                                        <p:cTn id="50" dur="500"/>
                                        <p:tgtEl>
                                          <p:spTgt spid="6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left)">
                                      <p:cBhvr>
                                        <p:cTn id="53" dur="500"/>
                                        <p:tgtEl>
                                          <p:spTgt spid="114"/>
                                        </p:tgtEl>
                                      </p:cBhvr>
                                    </p:animEffect>
                                  </p:childTnLst>
                                </p:cTn>
                              </p:par>
                            </p:childTnLst>
                          </p:cTn>
                        </p:par>
                        <p:par>
                          <p:cTn id="54" fill="hold">
                            <p:stCondLst>
                              <p:cond delay="3000"/>
                            </p:stCondLst>
                            <p:childTnLst>
                              <p:par>
                                <p:cTn id="55" presetID="1" presetClass="entr" presetSubtype="0"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53" presetClass="entr" presetSubtype="16"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p:cTn id="59" dur="500" fill="hold"/>
                                        <p:tgtEl>
                                          <p:spTgt spid="69"/>
                                        </p:tgtEl>
                                        <p:attrNameLst>
                                          <p:attrName>ppt_w</p:attrName>
                                        </p:attrNameLst>
                                      </p:cBhvr>
                                      <p:tavLst>
                                        <p:tav tm="0">
                                          <p:val>
                                            <p:fltVal val="0"/>
                                          </p:val>
                                        </p:tav>
                                        <p:tav tm="100000">
                                          <p:val>
                                            <p:strVal val="#ppt_w"/>
                                          </p:val>
                                        </p:tav>
                                      </p:tavLst>
                                    </p:anim>
                                    <p:anim calcmode="lin" valueType="num">
                                      <p:cBhvr>
                                        <p:cTn id="60" dur="500" fill="hold"/>
                                        <p:tgtEl>
                                          <p:spTgt spid="69"/>
                                        </p:tgtEl>
                                        <p:attrNameLst>
                                          <p:attrName>ppt_h</p:attrName>
                                        </p:attrNameLst>
                                      </p:cBhvr>
                                      <p:tavLst>
                                        <p:tav tm="0">
                                          <p:val>
                                            <p:fltVal val="0"/>
                                          </p:val>
                                        </p:tav>
                                        <p:tav tm="100000">
                                          <p:val>
                                            <p:strVal val="#ppt_h"/>
                                          </p:val>
                                        </p:tav>
                                      </p:tavLst>
                                    </p:anim>
                                    <p:animEffect transition="in" filter="fade">
                                      <p:cBhvr>
                                        <p:cTn id="61" dur="500"/>
                                        <p:tgtEl>
                                          <p:spTgt spid="69"/>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p:cTn id="64" dur="500" fill="hold"/>
                                        <p:tgtEl>
                                          <p:spTgt spid="70"/>
                                        </p:tgtEl>
                                        <p:attrNameLst>
                                          <p:attrName>ppt_w</p:attrName>
                                        </p:attrNameLst>
                                      </p:cBhvr>
                                      <p:tavLst>
                                        <p:tav tm="0">
                                          <p:val>
                                            <p:fltVal val="0"/>
                                          </p:val>
                                        </p:tav>
                                        <p:tav tm="100000">
                                          <p:val>
                                            <p:strVal val="#ppt_w"/>
                                          </p:val>
                                        </p:tav>
                                      </p:tavLst>
                                    </p:anim>
                                    <p:anim calcmode="lin" valueType="num">
                                      <p:cBhvr>
                                        <p:cTn id="65" dur="500" fill="hold"/>
                                        <p:tgtEl>
                                          <p:spTgt spid="70"/>
                                        </p:tgtEl>
                                        <p:attrNameLst>
                                          <p:attrName>ppt_h</p:attrName>
                                        </p:attrNameLst>
                                      </p:cBhvr>
                                      <p:tavLst>
                                        <p:tav tm="0">
                                          <p:val>
                                            <p:fltVal val="0"/>
                                          </p:val>
                                        </p:tav>
                                        <p:tav tm="100000">
                                          <p:val>
                                            <p:strVal val="#ppt_h"/>
                                          </p:val>
                                        </p:tav>
                                      </p:tavLst>
                                    </p:anim>
                                    <p:animEffect transition="in" filter="fade">
                                      <p:cBhvr>
                                        <p:cTn id="66" dur="500"/>
                                        <p:tgtEl>
                                          <p:spTgt spid="70"/>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animEffect transition="in" filter="wipe(left)">
                                      <p:cBhvr>
                                        <p:cTn id="69" dur="500"/>
                                        <p:tgtEl>
                                          <p:spTgt spid="115"/>
                                        </p:tgtEl>
                                      </p:cBhvr>
                                    </p:animEffect>
                                  </p:childTnLst>
                                </p:cTn>
                              </p:par>
                            </p:childTnLst>
                          </p:cTn>
                        </p:par>
                        <p:par>
                          <p:cTn id="70" fill="hold">
                            <p:stCondLst>
                              <p:cond delay="3000"/>
                            </p:stCondLst>
                            <p:childTnLst>
                              <p:par>
                                <p:cTn id="71" presetID="1" presetClass="entr" presetSubtype="0" fill="hold" nodeType="after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par>
                          <p:cTn id="73" fill="hold">
                            <p:stCondLst>
                              <p:cond delay="3000"/>
                            </p:stCondLst>
                            <p:childTnLst>
                              <p:par>
                                <p:cTn id="74" presetID="53" presetClass="entr" presetSubtype="16"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 calcmode="lin" valueType="num">
                                      <p:cBhvr>
                                        <p:cTn id="76" dur="500" fill="hold"/>
                                        <p:tgtEl>
                                          <p:spTgt spid="75"/>
                                        </p:tgtEl>
                                        <p:attrNameLst>
                                          <p:attrName>ppt_w</p:attrName>
                                        </p:attrNameLst>
                                      </p:cBhvr>
                                      <p:tavLst>
                                        <p:tav tm="0">
                                          <p:val>
                                            <p:fltVal val="0"/>
                                          </p:val>
                                        </p:tav>
                                        <p:tav tm="100000">
                                          <p:val>
                                            <p:strVal val="#ppt_w"/>
                                          </p:val>
                                        </p:tav>
                                      </p:tavLst>
                                    </p:anim>
                                    <p:anim calcmode="lin" valueType="num">
                                      <p:cBhvr>
                                        <p:cTn id="77" dur="500" fill="hold"/>
                                        <p:tgtEl>
                                          <p:spTgt spid="75"/>
                                        </p:tgtEl>
                                        <p:attrNameLst>
                                          <p:attrName>ppt_h</p:attrName>
                                        </p:attrNameLst>
                                      </p:cBhvr>
                                      <p:tavLst>
                                        <p:tav tm="0">
                                          <p:val>
                                            <p:fltVal val="0"/>
                                          </p:val>
                                        </p:tav>
                                        <p:tav tm="100000">
                                          <p:val>
                                            <p:strVal val="#ppt_h"/>
                                          </p:val>
                                        </p:tav>
                                      </p:tavLst>
                                    </p:anim>
                                    <p:animEffect transition="in" filter="fade">
                                      <p:cBhvr>
                                        <p:cTn id="78" dur="500"/>
                                        <p:tgtEl>
                                          <p:spTgt spid="75"/>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16"/>
                                        </p:tgtEl>
                                        <p:attrNameLst>
                                          <p:attrName>style.visibility</p:attrName>
                                        </p:attrNameLst>
                                      </p:cBhvr>
                                      <p:to>
                                        <p:strVal val="visible"/>
                                      </p:to>
                                    </p:set>
                                    <p:animEffect transition="in" filter="wipe(left)">
                                      <p:cBhvr>
                                        <p:cTn id="81" dur="500"/>
                                        <p:tgtEl>
                                          <p:spTgt spid="116"/>
                                        </p:tgtEl>
                                      </p:cBhvr>
                                    </p:animEffect>
                                  </p:childTnLst>
                                </p:cTn>
                              </p:par>
                            </p:childTnLst>
                          </p:cTn>
                        </p:par>
                        <p:par>
                          <p:cTn id="82" fill="hold">
                            <p:stCondLst>
                              <p:cond delay="3500"/>
                            </p:stCondLst>
                            <p:childTnLst>
                              <p:par>
                                <p:cTn id="83" presetID="1" presetClass="entr" presetSubtype="0" fill="hold" nodeType="after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53" presetClass="entr" presetSubtype="16"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anim calcmode="lin" valueType="num">
                                      <p:cBhvr>
                                        <p:cTn id="87" dur="500" fill="hold"/>
                                        <p:tgtEl>
                                          <p:spTgt spid="79"/>
                                        </p:tgtEl>
                                        <p:attrNameLst>
                                          <p:attrName>ppt_w</p:attrName>
                                        </p:attrNameLst>
                                      </p:cBhvr>
                                      <p:tavLst>
                                        <p:tav tm="0">
                                          <p:val>
                                            <p:fltVal val="0"/>
                                          </p:val>
                                        </p:tav>
                                        <p:tav tm="100000">
                                          <p:val>
                                            <p:strVal val="#ppt_w"/>
                                          </p:val>
                                        </p:tav>
                                      </p:tavLst>
                                    </p:anim>
                                    <p:anim calcmode="lin" valueType="num">
                                      <p:cBhvr>
                                        <p:cTn id="88" dur="500" fill="hold"/>
                                        <p:tgtEl>
                                          <p:spTgt spid="79"/>
                                        </p:tgtEl>
                                        <p:attrNameLst>
                                          <p:attrName>ppt_h</p:attrName>
                                        </p:attrNameLst>
                                      </p:cBhvr>
                                      <p:tavLst>
                                        <p:tav tm="0">
                                          <p:val>
                                            <p:fltVal val="0"/>
                                          </p:val>
                                        </p:tav>
                                        <p:tav tm="100000">
                                          <p:val>
                                            <p:strVal val="#ppt_h"/>
                                          </p:val>
                                        </p:tav>
                                      </p:tavLst>
                                    </p:anim>
                                    <p:animEffect transition="in" filter="fade">
                                      <p:cBhvr>
                                        <p:cTn id="89" dur="500"/>
                                        <p:tgtEl>
                                          <p:spTgt spid="79"/>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wipe(left)">
                                      <p:cBhvr>
                                        <p:cTn id="92" dur="500"/>
                                        <p:tgtEl>
                                          <p:spTgt spid="118"/>
                                        </p:tgtEl>
                                      </p:cBhvr>
                                    </p:animEffect>
                                  </p:childTnLst>
                                </p:cTn>
                              </p:par>
                            </p:childTnLst>
                          </p:cTn>
                        </p:par>
                        <p:par>
                          <p:cTn id="93" fill="hold">
                            <p:stCondLst>
                              <p:cond delay="3500"/>
                            </p:stCondLst>
                            <p:childTnLst>
                              <p:par>
                                <p:cTn id="94" presetID="1" presetClass="entr" presetSubtype="0" fill="hold" nodeType="afterEffect">
                                  <p:stCondLst>
                                    <p:cond delay="0"/>
                                  </p:stCondLst>
                                  <p:childTnLst>
                                    <p:set>
                                      <p:cBhvr>
                                        <p:cTn id="95" dur="1" fill="hold">
                                          <p:stCondLst>
                                            <p:cond delay="0"/>
                                          </p:stCondLst>
                                        </p:cTn>
                                        <p:tgtEl>
                                          <p:spTgt spid="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0"/>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5" grpId="0" bldLvl="0" animBg="1"/>
      <p:bldP spid="66" grpId="0" bldLvl="0" animBg="1"/>
      <p:bldP spid="69" grpId="0" bldLvl="0" animBg="1"/>
      <p:bldP spid="70" grpId="0" bldLvl="0" animBg="1"/>
      <p:bldP spid="74" grpId="0" bldLvl="0" animBg="1"/>
      <p:bldP spid="75" grpId="0" bldLvl="0" animBg="1"/>
      <p:bldP spid="79" grpId="0" bldLvl="0" animBg="1"/>
      <p:bldP spid="112" grpId="0"/>
      <p:bldP spid="113" grpId="0"/>
      <p:bldP spid="114" grpId="0"/>
      <p:bldP spid="115" grpId="0"/>
      <p:bldP spid="116" grpId="0"/>
      <p:bldP spid="118" grpId="0"/>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1157</Words>
  <Application>WPS 演示</Application>
  <PresentationFormat>宽屏</PresentationFormat>
  <Paragraphs>121</Paragraphs>
  <Slides>15</Slides>
  <Notes>27</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方正书宋_GBK</vt:lpstr>
      <vt:lpstr>Wingdings</vt:lpstr>
      <vt:lpstr>等线</vt:lpstr>
      <vt:lpstr>汉仪中等线KW</vt:lpstr>
      <vt:lpstr>微软雅黑</vt:lpstr>
      <vt:lpstr>汉仪旗黑</vt:lpstr>
      <vt:lpstr>宋体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ocean</cp:lastModifiedBy>
  <cp:revision>48</cp:revision>
  <dcterms:created xsi:type="dcterms:W3CDTF">2021-02-19T09:19:16Z</dcterms:created>
  <dcterms:modified xsi:type="dcterms:W3CDTF">2021-02-19T09:19:16Z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2052-3.3.0.5120</vt:lpwstr>
  </property>
</Properties>
</file>